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306" r:id="rId3"/>
    <p:sldId id="307" r:id="rId4"/>
    <p:sldId id="308" r:id="rId5"/>
    <p:sldId id="309" r:id="rId6"/>
    <p:sldId id="305" r:id="rId7"/>
    <p:sldId id="260" r:id="rId8"/>
    <p:sldId id="319" r:id="rId9"/>
    <p:sldId id="312" r:id="rId10"/>
    <p:sldId id="261" r:id="rId11"/>
    <p:sldId id="310" r:id="rId12"/>
    <p:sldId id="314" r:id="rId13"/>
    <p:sldId id="315" r:id="rId14"/>
    <p:sldId id="316" r:id="rId15"/>
    <p:sldId id="318" r:id="rId16"/>
    <p:sldId id="270" r:id="rId17"/>
    <p:sldId id="311" r:id="rId18"/>
    <p:sldId id="29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7E"/>
    <a:srgbClr val="FF9244"/>
    <a:srgbClr val="0F6295"/>
    <a:srgbClr val="29AAE2"/>
    <a:srgbClr val="2EC0FF"/>
    <a:srgbClr val="01304E"/>
    <a:srgbClr val="0873BA"/>
    <a:srgbClr val="FBAF40"/>
    <a:srgbClr val="5CB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3"/>
    <p:restoredTop sz="94592"/>
  </p:normalViewPr>
  <p:slideViewPr>
    <p:cSldViewPr snapToGrid="0" snapToObjects="1">
      <p:cViewPr varScale="1">
        <p:scale>
          <a:sx n="70" d="100"/>
          <a:sy n="70" d="100"/>
        </p:scale>
        <p:origin x="67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29D7E-A6E8-2246-B8CD-991C28DB287B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0B2C8-089D-F44F-9056-E4858B823D5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58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2C8-089D-F44F-9056-E4858B823D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364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2C8-089D-F44F-9056-E4858B823D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995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2C8-089D-F44F-9056-E4858B823D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921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2C8-089D-F44F-9056-E4858B823D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39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2C8-089D-F44F-9056-E4858B823D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20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2C8-089D-F44F-9056-E4858B823D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99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2C8-089D-F44F-9056-E4858B823D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039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2C8-089D-F44F-9056-E4858B823D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01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2C8-089D-F44F-9056-E4858B823D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05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2C8-089D-F44F-9056-E4858B823D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29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2C8-089D-F44F-9056-E4858B823D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506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0B2C8-089D-F44F-9056-E4858B823D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41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A0CE0-DBC0-B848-9544-B2DDA68B32F8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4EE4B-4FA5-C24D-B7E6-49189F1DBA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115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A0CE0-DBC0-B848-9544-B2DDA68B32F8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4EE4B-4FA5-C24D-B7E6-49189F1DBA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147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A0CE0-DBC0-B848-9544-B2DDA68B32F8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4EE4B-4FA5-C24D-B7E6-49189F1DBA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11077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A0CE0-DBC0-B848-9544-B2DDA68B32F8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4EE4B-4FA5-C24D-B7E6-49189F1DBA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0060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A0CE0-DBC0-B848-9544-B2DDA68B32F8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4EE4B-4FA5-C24D-B7E6-49189F1DBA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51373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A0CE0-DBC0-B848-9544-B2DDA68B32F8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4EE4B-4FA5-C24D-B7E6-49189F1DBA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7158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A0CE0-DBC0-B848-9544-B2DDA68B32F8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4EE4B-4FA5-C24D-B7E6-49189F1DBA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51788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A0CE0-DBC0-B848-9544-B2DDA68B32F8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4EE4B-4FA5-C24D-B7E6-49189F1DBA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27475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A0CE0-DBC0-B848-9544-B2DDA68B32F8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4EE4B-4FA5-C24D-B7E6-49189F1DBA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0875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A0CE0-DBC0-B848-9544-B2DDA68B32F8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4EE4B-4FA5-C24D-B7E6-49189F1DBA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69989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A0CE0-DBC0-B848-9544-B2DDA68B32F8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4EE4B-4FA5-C24D-B7E6-49189F1DBA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03309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A0CE0-DBC0-B848-9544-B2DDA68B32F8}" type="datetimeFigureOut">
              <a:rPr lang="en-US" smtClean="0"/>
              <a:t>9/5/2024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4EE4B-4FA5-C24D-B7E6-49189F1DBA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76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025256" y="0"/>
            <a:ext cx="7166744" cy="6868800"/>
          </a:xfrm>
          <a:prstGeom prst="rect">
            <a:avLst/>
          </a:prstGeom>
          <a:blipFill>
            <a:blip r:embed="rId2">
              <a:alphaModFix amt="86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arallelogram 3"/>
          <p:cNvSpPr/>
          <p:nvPr/>
        </p:nvSpPr>
        <p:spPr>
          <a:xfrm>
            <a:off x="3763520" y="0"/>
            <a:ext cx="2921360" cy="3583459"/>
          </a:xfrm>
          <a:prstGeom prst="parallelogram">
            <a:avLst>
              <a:gd name="adj" fmla="val 4388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F6295"/>
              </a:solidFill>
            </a:endParaRPr>
          </a:p>
        </p:txBody>
      </p:sp>
      <p:sp>
        <p:nvSpPr>
          <p:cNvPr id="5" name="Parallelogram 4"/>
          <p:cNvSpPr/>
          <p:nvPr/>
        </p:nvSpPr>
        <p:spPr>
          <a:xfrm>
            <a:off x="3763520" y="3285341"/>
            <a:ext cx="3037206" cy="3583459"/>
          </a:xfrm>
          <a:prstGeom prst="parallelogram">
            <a:avLst>
              <a:gd name="adj" fmla="val 45244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627" y="4000133"/>
            <a:ext cx="4221892" cy="1695977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LEEM PRO</a:t>
            </a:r>
            <a:br>
              <a:rPr lang="en-US" dirty="0">
                <a:latin typeface="Abril Fatface" charset="0"/>
                <a:ea typeface="Abril Fatface" charset="0"/>
                <a:cs typeface="Abril Fatface" charset="0"/>
              </a:rPr>
            </a:b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STAFFING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8349" y="5656484"/>
            <a:ext cx="3131457" cy="552966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2000" dirty="0">
                <a:latin typeface="Montserrat" charset="0"/>
                <a:ea typeface="Montserrat" charset="0"/>
                <a:cs typeface="Montserrat" charset="0"/>
              </a:rPr>
              <a:t>PRESENTA: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7997" y="2589041"/>
            <a:ext cx="2844261" cy="1002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400" dirty="0">
                <a:latin typeface="Abril Fatface" charset="0"/>
                <a:ea typeface="Abril Fatface" charset="0"/>
                <a:cs typeface="Abril Fatface" charset="0"/>
              </a:rPr>
              <a:t>2024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3269F02-951B-212D-B9E6-57BD57F7F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91" y="238152"/>
            <a:ext cx="3395729" cy="235088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12EC30F-FDCF-4BC7-7110-A4591DE82E8C}"/>
              </a:ext>
            </a:extLst>
          </p:cNvPr>
          <p:cNvSpPr txBox="1">
            <a:spLocks/>
          </p:cNvSpPr>
          <p:nvPr/>
        </p:nvSpPr>
        <p:spPr>
          <a:xfrm>
            <a:off x="6620523" y="4276437"/>
            <a:ext cx="5514110" cy="25850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ril Fatface" charset="0"/>
                <a:ea typeface="Abril Fatface" charset="0"/>
                <a:cs typeface="Abril Fatface" charset="0"/>
              </a:rPr>
              <a:t>EL ROL DEL LIDERAZGO</a:t>
            </a:r>
          </a:p>
        </p:txBody>
      </p:sp>
    </p:spTree>
    <p:extLst>
      <p:ext uri="{BB962C8B-B14F-4D97-AF65-F5344CB8AC3E}">
        <p14:creationId xmlns:p14="http://schemas.microsoft.com/office/powerpoint/2010/main" val="1866619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 animBg="1"/>
      <p:bldP spid="2" grpId="0"/>
      <p:bldP spid="3" grpId="0" build="p"/>
      <p:bldP spid="9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6371" y="535153"/>
            <a:ext cx="7523430" cy="250426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CARACTERISTICAS DE UN BUEN </a:t>
            </a:r>
            <a:br>
              <a:rPr lang="en-US" dirty="0">
                <a:latin typeface="Abril Fatface" charset="0"/>
                <a:ea typeface="Abril Fatface" charset="0"/>
                <a:cs typeface="Abril Fatface" charset="0"/>
              </a:rPr>
            </a:b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LIDER:</a:t>
            </a:r>
          </a:p>
        </p:txBody>
      </p:sp>
      <p:sp>
        <p:nvSpPr>
          <p:cNvPr id="4" name="Oval 3"/>
          <p:cNvSpPr/>
          <p:nvPr/>
        </p:nvSpPr>
        <p:spPr>
          <a:xfrm>
            <a:off x="7226706" y="1542917"/>
            <a:ext cx="1870310" cy="1870310"/>
          </a:xfrm>
          <a:prstGeom prst="ellipse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hape 644"/>
          <p:cNvSpPr/>
          <p:nvPr/>
        </p:nvSpPr>
        <p:spPr>
          <a:xfrm>
            <a:off x="7793000" y="2159072"/>
            <a:ext cx="737722" cy="694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2" h="21600" extrusionOk="0">
                <a:moveTo>
                  <a:pt x="21559" y="2839"/>
                </a:moveTo>
                <a:cubicBezTo>
                  <a:pt x="21576" y="3155"/>
                  <a:pt x="21541" y="3711"/>
                  <a:pt x="21402" y="4454"/>
                </a:cubicBezTo>
                <a:cubicBezTo>
                  <a:pt x="21280" y="5196"/>
                  <a:pt x="21019" y="5827"/>
                  <a:pt x="20618" y="6346"/>
                </a:cubicBezTo>
                <a:cubicBezTo>
                  <a:pt x="19834" y="7367"/>
                  <a:pt x="18650" y="7887"/>
                  <a:pt x="17082" y="7924"/>
                </a:cubicBezTo>
                <a:cubicBezTo>
                  <a:pt x="16629" y="9297"/>
                  <a:pt x="15897" y="10447"/>
                  <a:pt x="14887" y="11357"/>
                </a:cubicBezTo>
                <a:cubicBezTo>
                  <a:pt x="13859" y="12285"/>
                  <a:pt x="12710" y="12804"/>
                  <a:pt x="11421" y="12953"/>
                </a:cubicBezTo>
                <a:lnTo>
                  <a:pt x="11421" y="17963"/>
                </a:lnTo>
                <a:lnTo>
                  <a:pt x="13493" y="17963"/>
                </a:lnTo>
                <a:cubicBezTo>
                  <a:pt x="13685" y="17963"/>
                  <a:pt x="13842" y="18037"/>
                  <a:pt x="13964" y="18186"/>
                </a:cubicBezTo>
                <a:cubicBezTo>
                  <a:pt x="14103" y="18334"/>
                  <a:pt x="14155" y="18501"/>
                  <a:pt x="14155" y="18705"/>
                </a:cubicBezTo>
                <a:cubicBezTo>
                  <a:pt x="14155" y="18891"/>
                  <a:pt x="14086" y="19058"/>
                  <a:pt x="13964" y="19188"/>
                </a:cubicBezTo>
                <a:cubicBezTo>
                  <a:pt x="13824" y="19318"/>
                  <a:pt x="13685" y="19392"/>
                  <a:pt x="13493" y="19392"/>
                </a:cubicBezTo>
                <a:lnTo>
                  <a:pt x="8041" y="19392"/>
                </a:lnTo>
                <a:cubicBezTo>
                  <a:pt x="7832" y="19392"/>
                  <a:pt x="7675" y="19318"/>
                  <a:pt x="7553" y="19188"/>
                </a:cubicBezTo>
                <a:cubicBezTo>
                  <a:pt x="7431" y="19058"/>
                  <a:pt x="7362" y="18891"/>
                  <a:pt x="7362" y="18705"/>
                </a:cubicBezTo>
                <a:cubicBezTo>
                  <a:pt x="7362" y="18501"/>
                  <a:pt x="7431" y="18334"/>
                  <a:pt x="7553" y="18186"/>
                </a:cubicBezTo>
                <a:cubicBezTo>
                  <a:pt x="7675" y="18037"/>
                  <a:pt x="7832" y="17963"/>
                  <a:pt x="8041" y="17963"/>
                </a:cubicBezTo>
                <a:lnTo>
                  <a:pt x="10062" y="17963"/>
                </a:lnTo>
                <a:lnTo>
                  <a:pt x="10062" y="12953"/>
                </a:lnTo>
                <a:cubicBezTo>
                  <a:pt x="8773" y="12804"/>
                  <a:pt x="7606" y="12285"/>
                  <a:pt x="6578" y="11357"/>
                </a:cubicBezTo>
                <a:cubicBezTo>
                  <a:pt x="5550" y="10447"/>
                  <a:pt x="4819" y="9297"/>
                  <a:pt x="4401" y="7924"/>
                </a:cubicBezTo>
                <a:cubicBezTo>
                  <a:pt x="2850" y="7849"/>
                  <a:pt x="1701" y="7330"/>
                  <a:pt x="934" y="6346"/>
                </a:cubicBezTo>
                <a:cubicBezTo>
                  <a:pt x="551" y="5827"/>
                  <a:pt x="290" y="5196"/>
                  <a:pt x="150" y="4454"/>
                </a:cubicBezTo>
                <a:cubicBezTo>
                  <a:pt x="28" y="3711"/>
                  <a:pt x="-24" y="3155"/>
                  <a:pt x="11" y="2839"/>
                </a:cubicBezTo>
                <a:cubicBezTo>
                  <a:pt x="28" y="2505"/>
                  <a:pt x="63" y="2227"/>
                  <a:pt x="98" y="2023"/>
                </a:cubicBezTo>
                <a:cubicBezTo>
                  <a:pt x="185" y="1633"/>
                  <a:pt x="411" y="1429"/>
                  <a:pt x="777" y="1429"/>
                </a:cubicBezTo>
                <a:lnTo>
                  <a:pt x="3982" y="1429"/>
                </a:lnTo>
                <a:lnTo>
                  <a:pt x="3982" y="724"/>
                </a:lnTo>
                <a:cubicBezTo>
                  <a:pt x="3982" y="501"/>
                  <a:pt x="4035" y="334"/>
                  <a:pt x="4174" y="204"/>
                </a:cubicBezTo>
                <a:cubicBezTo>
                  <a:pt x="4296" y="56"/>
                  <a:pt x="4453" y="0"/>
                  <a:pt x="4662" y="0"/>
                </a:cubicBezTo>
                <a:lnTo>
                  <a:pt x="16821" y="0"/>
                </a:lnTo>
                <a:cubicBezTo>
                  <a:pt x="16995" y="0"/>
                  <a:pt x="17151" y="56"/>
                  <a:pt x="17291" y="204"/>
                </a:cubicBezTo>
                <a:cubicBezTo>
                  <a:pt x="17430" y="334"/>
                  <a:pt x="17500" y="501"/>
                  <a:pt x="17500" y="724"/>
                </a:cubicBezTo>
                <a:lnTo>
                  <a:pt x="17500" y="1429"/>
                </a:lnTo>
                <a:lnTo>
                  <a:pt x="20792" y="1429"/>
                </a:lnTo>
                <a:cubicBezTo>
                  <a:pt x="21158" y="1429"/>
                  <a:pt x="21384" y="1633"/>
                  <a:pt x="21471" y="2023"/>
                </a:cubicBezTo>
                <a:cubicBezTo>
                  <a:pt x="21506" y="2227"/>
                  <a:pt x="21524" y="2505"/>
                  <a:pt x="21559" y="2839"/>
                </a:cubicBezTo>
                <a:close/>
                <a:moveTo>
                  <a:pt x="4070" y="6439"/>
                </a:moveTo>
                <a:cubicBezTo>
                  <a:pt x="4000" y="6012"/>
                  <a:pt x="3982" y="5641"/>
                  <a:pt x="3982" y="5307"/>
                </a:cubicBezTo>
                <a:lnTo>
                  <a:pt x="3982" y="2876"/>
                </a:lnTo>
                <a:lnTo>
                  <a:pt x="1370" y="2876"/>
                </a:lnTo>
                <a:cubicBezTo>
                  <a:pt x="1335" y="3990"/>
                  <a:pt x="1544" y="4843"/>
                  <a:pt x="1997" y="5437"/>
                </a:cubicBezTo>
                <a:cubicBezTo>
                  <a:pt x="2450" y="6012"/>
                  <a:pt x="3129" y="6346"/>
                  <a:pt x="4070" y="6439"/>
                </a:cubicBezTo>
                <a:close/>
                <a:moveTo>
                  <a:pt x="16141" y="1429"/>
                </a:moveTo>
                <a:lnTo>
                  <a:pt x="5324" y="1429"/>
                </a:lnTo>
                <a:lnTo>
                  <a:pt x="5324" y="5307"/>
                </a:lnTo>
                <a:cubicBezTo>
                  <a:pt x="5324" y="7014"/>
                  <a:pt x="5864" y="8480"/>
                  <a:pt x="6909" y="9724"/>
                </a:cubicBezTo>
                <a:cubicBezTo>
                  <a:pt x="7971" y="10948"/>
                  <a:pt x="9243" y="11561"/>
                  <a:pt x="10741" y="11561"/>
                </a:cubicBezTo>
                <a:cubicBezTo>
                  <a:pt x="12239" y="11561"/>
                  <a:pt x="13511" y="10948"/>
                  <a:pt x="14556" y="9724"/>
                </a:cubicBezTo>
                <a:cubicBezTo>
                  <a:pt x="15619" y="8480"/>
                  <a:pt x="16141" y="7014"/>
                  <a:pt x="16141" y="5307"/>
                </a:cubicBezTo>
                <a:lnTo>
                  <a:pt x="16141" y="1429"/>
                </a:lnTo>
                <a:close/>
                <a:moveTo>
                  <a:pt x="16002" y="20357"/>
                </a:moveTo>
                <a:cubicBezTo>
                  <a:pt x="16124" y="20505"/>
                  <a:pt x="16193" y="20672"/>
                  <a:pt x="16193" y="20876"/>
                </a:cubicBezTo>
                <a:cubicBezTo>
                  <a:pt x="16193" y="21080"/>
                  <a:pt x="16124" y="21266"/>
                  <a:pt x="16002" y="21396"/>
                </a:cubicBezTo>
                <a:cubicBezTo>
                  <a:pt x="15880" y="21526"/>
                  <a:pt x="15706" y="21600"/>
                  <a:pt x="15514" y="21600"/>
                </a:cubicBezTo>
                <a:lnTo>
                  <a:pt x="6003" y="21600"/>
                </a:lnTo>
                <a:cubicBezTo>
                  <a:pt x="5811" y="21600"/>
                  <a:pt x="5637" y="21526"/>
                  <a:pt x="5515" y="21396"/>
                </a:cubicBezTo>
                <a:cubicBezTo>
                  <a:pt x="5376" y="21266"/>
                  <a:pt x="5324" y="21080"/>
                  <a:pt x="5324" y="20876"/>
                </a:cubicBezTo>
                <a:cubicBezTo>
                  <a:pt x="5324" y="20672"/>
                  <a:pt x="5376" y="20487"/>
                  <a:pt x="5515" y="20357"/>
                </a:cubicBezTo>
                <a:cubicBezTo>
                  <a:pt x="5637" y="20208"/>
                  <a:pt x="5811" y="20153"/>
                  <a:pt x="6003" y="20153"/>
                </a:cubicBezTo>
                <a:lnTo>
                  <a:pt x="15514" y="20153"/>
                </a:lnTo>
                <a:cubicBezTo>
                  <a:pt x="15706" y="20153"/>
                  <a:pt x="15880" y="20227"/>
                  <a:pt x="16002" y="20357"/>
                </a:cubicBezTo>
                <a:close/>
                <a:moveTo>
                  <a:pt x="20200" y="2876"/>
                </a:moveTo>
                <a:lnTo>
                  <a:pt x="17500" y="2876"/>
                </a:lnTo>
                <a:lnTo>
                  <a:pt x="17500" y="5307"/>
                </a:lnTo>
                <a:cubicBezTo>
                  <a:pt x="17500" y="5660"/>
                  <a:pt x="17465" y="6049"/>
                  <a:pt x="17413" y="6476"/>
                </a:cubicBezTo>
                <a:cubicBezTo>
                  <a:pt x="18371" y="6384"/>
                  <a:pt x="19085" y="6049"/>
                  <a:pt x="19573" y="5437"/>
                </a:cubicBezTo>
                <a:cubicBezTo>
                  <a:pt x="20026" y="4843"/>
                  <a:pt x="20235" y="3990"/>
                  <a:pt x="20200" y="2876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9" name="Parallelogram 8"/>
          <p:cNvSpPr/>
          <p:nvPr/>
        </p:nvSpPr>
        <p:spPr>
          <a:xfrm>
            <a:off x="5170813" y="3069804"/>
            <a:ext cx="6674823" cy="438426"/>
          </a:xfrm>
          <a:prstGeom prst="parallelogram">
            <a:avLst/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4824450" y="3763292"/>
            <a:ext cx="3543695" cy="1695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>
              <a:lnSpc>
                <a:spcPct val="150000"/>
              </a:lnSpc>
              <a:buFont typeface="Wingdings" charset="2"/>
              <a:buChar char="ü"/>
            </a:pPr>
            <a:r>
              <a:rPr lang="en-US" sz="1600" b="1" dirty="0" err="1">
                <a:latin typeface="Montserrat" charset="0"/>
                <a:ea typeface="Montserrat" charset="0"/>
                <a:cs typeface="Montserrat" charset="0"/>
              </a:rPr>
              <a:t>Visión</a:t>
            </a:r>
            <a:r>
              <a:rPr lang="en-US" sz="1600" b="1" dirty="0">
                <a:latin typeface="Montserrat" charset="0"/>
                <a:ea typeface="Montserrat" charset="0"/>
                <a:cs typeface="Montserrat" charset="0"/>
              </a:rPr>
              <a:t> Clara y </a:t>
            </a:r>
            <a:r>
              <a:rPr lang="en-US" sz="1600" b="1" dirty="0" err="1">
                <a:latin typeface="Montserrat" charset="0"/>
                <a:ea typeface="Montserrat" charset="0"/>
                <a:cs typeface="Montserrat" charset="0"/>
              </a:rPr>
              <a:t>Estrategia</a:t>
            </a:r>
            <a:endParaRPr lang="en-US" sz="1600" b="1" dirty="0">
              <a:latin typeface="Montserrat" charset="0"/>
              <a:ea typeface="Montserrat" charset="0"/>
              <a:cs typeface="Montserrat" charset="0"/>
            </a:endParaRPr>
          </a:p>
          <a:p>
            <a:pPr marL="171450" indent="-171450" algn="l">
              <a:lnSpc>
                <a:spcPct val="150000"/>
              </a:lnSpc>
              <a:buFont typeface="Wingdings" charset="2"/>
              <a:buChar char="ü"/>
            </a:pPr>
            <a:r>
              <a:rPr lang="en-US" sz="1600" b="1" dirty="0" err="1">
                <a:latin typeface="Montserrat" charset="0"/>
                <a:ea typeface="Montserrat" charset="0"/>
                <a:cs typeface="Montserrat" charset="0"/>
              </a:rPr>
              <a:t>Habilidad</a:t>
            </a:r>
            <a:r>
              <a:rPr lang="en-US" sz="1600" b="1" dirty="0">
                <a:latin typeface="Montserrat" charset="0"/>
                <a:ea typeface="Montserrat" charset="0"/>
                <a:cs typeface="Montserrat" charset="0"/>
              </a:rPr>
              <a:t> de </a:t>
            </a:r>
            <a:r>
              <a:rPr lang="en-US" sz="1600" b="1" dirty="0" err="1">
                <a:latin typeface="Montserrat" charset="0"/>
                <a:ea typeface="Montserrat" charset="0"/>
                <a:cs typeface="Montserrat" charset="0"/>
              </a:rPr>
              <a:t>Comunicación</a:t>
            </a:r>
            <a:endParaRPr lang="en-US" sz="1600" b="1" dirty="0">
              <a:latin typeface="Montserrat" charset="0"/>
              <a:ea typeface="Montserrat" charset="0"/>
              <a:cs typeface="Montserrat" charset="0"/>
            </a:endParaRPr>
          </a:p>
          <a:p>
            <a:pPr marL="171450" indent="-171450" algn="l">
              <a:lnSpc>
                <a:spcPct val="150000"/>
              </a:lnSpc>
              <a:buFont typeface="Wingdings" charset="2"/>
              <a:buChar char="ü"/>
            </a:pPr>
            <a:r>
              <a:rPr lang="es-ES" sz="1600" b="1" dirty="0">
                <a:latin typeface="Montserrat" charset="0"/>
                <a:ea typeface="Montserrat" charset="0"/>
                <a:cs typeface="Montserrat" charset="0"/>
              </a:rPr>
              <a:t>Empatía y Relación con el Equipo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8508225" y="3763292"/>
            <a:ext cx="3543695" cy="19447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>
              <a:lnSpc>
                <a:spcPct val="150000"/>
              </a:lnSpc>
              <a:buFont typeface="Wingdings" charset="2"/>
              <a:buChar char="ü"/>
            </a:pPr>
            <a:r>
              <a:rPr lang="en-US" sz="1600" b="1" dirty="0" err="1">
                <a:latin typeface="Montserrat" charset="0"/>
                <a:ea typeface="Montserrat" charset="0"/>
                <a:cs typeface="Montserrat" charset="0"/>
              </a:rPr>
              <a:t>Integridad</a:t>
            </a:r>
            <a:r>
              <a:rPr lang="en-US" sz="1600" b="1" dirty="0">
                <a:latin typeface="Montserrat" charset="0"/>
                <a:ea typeface="Montserrat" charset="0"/>
                <a:cs typeface="Montserrat" charset="0"/>
              </a:rPr>
              <a:t> y </a:t>
            </a:r>
            <a:r>
              <a:rPr lang="en-US" sz="1600" b="1" dirty="0" err="1">
                <a:latin typeface="Montserrat" charset="0"/>
                <a:ea typeface="Montserrat" charset="0"/>
                <a:cs typeface="Montserrat" charset="0"/>
              </a:rPr>
              <a:t>Ética</a:t>
            </a:r>
            <a:endParaRPr lang="en-US" sz="1600" b="1" dirty="0">
              <a:latin typeface="Montserrat" charset="0"/>
              <a:ea typeface="Montserrat" charset="0"/>
              <a:cs typeface="Montserrat" charset="0"/>
            </a:endParaRPr>
          </a:p>
          <a:p>
            <a:pPr marL="171450" indent="-171450" algn="l">
              <a:lnSpc>
                <a:spcPct val="150000"/>
              </a:lnSpc>
              <a:buFont typeface="Wingdings" charset="2"/>
              <a:buChar char="ü"/>
            </a:pPr>
            <a:r>
              <a:rPr lang="es-ES" sz="1600" b="1" dirty="0">
                <a:latin typeface="Montserrat" charset="0"/>
                <a:ea typeface="Montserrat" charset="0"/>
                <a:cs typeface="Montserrat" charset="0"/>
              </a:rPr>
              <a:t>Capacidad de Toma de Decisiones</a:t>
            </a:r>
          </a:p>
          <a:p>
            <a:pPr marL="171450" indent="-171450" algn="l">
              <a:lnSpc>
                <a:spcPct val="150000"/>
              </a:lnSpc>
              <a:buFont typeface="Wingdings" charset="2"/>
              <a:buChar char="ü"/>
            </a:pPr>
            <a:r>
              <a:rPr lang="en-US" sz="1600" b="1" dirty="0" err="1">
                <a:latin typeface="Montserrat" charset="0"/>
                <a:ea typeface="Montserrat" charset="0"/>
                <a:cs typeface="Montserrat" charset="0"/>
              </a:rPr>
              <a:t>Adaptabilidad</a:t>
            </a:r>
            <a:r>
              <a:rPr lang="en-US" sz="1600" b="1" dirty="0">
                <a:latin typeface="Montserrat" charset="0"/>
                <a:ea typeface="Montserrat" charset="0"/>
                <a:cs typeface="Montserrat" charset="0"/>
              </a:rPr>
              <a:t> y </a:t>
            </a:r>
            <a:r>
              <a:rPr lang="en-US" sz="1600" b="1" dirty="0" err="1">
                <a:latin typeface="Montserrat" charset="0"/>
                <a:ea typeface="Montserrat" charset="0"/>
                <a:cs typeface="Montserrat" charset="0"/>
              </a:rPr>
              <a:t>Flexibilidad</a:t>
            </a:r>
            <a:endParaRPr lang="en-US" sz="1600" b="1" dirty="0"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363F012-9029-96F2-1BF5-97770C0B5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0322" y="5912178"/>
            <a:ext cx="1200329" cy="830997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57E2465A-C7BE-17C4-4CEF-618080367F21}"/>
              </a:ext>
            </a:extLst>
          </p:cNvPr>
          <p:cNvSpPr txBox="1">
            <a:spLocks/>
          </p:cNvSpPr>
          <p:nvPr/>
        </p:nvSpPr>
        <p:spPr>
          <a:xfrm>
            <a:off x="6757198" y="3095681"/>
            <a:ext cx="4640475" cy="3738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UN BUEN LIDER SE CARACTERIZA POR TENER:</a:t>
            </a:r>
          </a:p>
        </p:txBody>
      </p:sp>
    </p:spTree>
    <p:extLst>
      <p:ext uri="{BB962C8B-B14F-4D97-AF65-F5344CB8AC3E}">
        <p14:creationId xmlns:p14="http://schemas.microsoft.com/office/powerpoint/2010/main" val="7316662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1" grpId="0" animBg="1"/>
      <p:bldP spid="9" grpId="0" animBg="1"/>
      <p:bldP spid="14" grpId="0"/>
      <p:bldP spid="19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356764" y="0"/>
            <a:ext cx="4835236" cy="359635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392268" y="0"/>
            <a:ext cx="4835236" cy="359635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/>
          <p:cNvSpPr/>
          <p:nvPr/>
        </p:nvSpPr>
        <p:spPr>
          <a:xfrm>
            <a:off x="1989270" y="-1"/>
            <a:ext cx="2921360" cy="4449755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22589" y="1780838"/>
            <a:ext cx="6110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bril Fatface" charset="0"/>
                <a:ea typeface="Abril Fatface" charset="0"/>
                <a:cs typeface="Abril Fatface" charset="0"/>
              </a:rPr>
              <a:t>A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804079" y="4041071"/>
            <a:ext cx="3255620" cy="8173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err="1">
                <a:latin typeface="Abril Fatface" charset="0"/>
                <a:ea typeface="Abril Fatface" charset="0"/>
                <a:cs typeface="Abril Fatface" charset="0"/>
              </a:rPr>
              <a:t>Liderazgo</a:t>
            </a:r>
            <a:r>
              <a:rPr lang="en-US" sz="4000" dirty="0">
                <a:latin typeface="Abril Fatface" charset="0"/>
                <a:ea typeface="Abril Fatface" charset="0"/>
                <a:cs typeface="Abril Fatface" charset="0"/>
              </a:rPr>
              <a:t> </a:t>
            </a:r>
            <a:r>
              <a:rPr lang="en-US" sz="4000" dirty="0" err="1">
                <a:latin typeface="Abril Fatface" charset="0"/>
                <a:ea typeface="Abril Fatface" charset="0"/>
                <a:cs typeface="Abril Fatface" charset="0"/>
              </a:rPr>
              <a:t>Autocrático</a:t>
            </a:r>
            <a:endParaRPr lang="en-US" sz="4000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18" name="Parallelogram 17"/>
          <p:cNvSpPr/>
          <p:nvPr/>
        </p:nvSpPr>
        <p:spPr>
          <a:xfrm>
            <a:off x="6790824" y="-4395"/>
            <a:ext cx="2921360" cy="4449755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824143" y="1776444"/>
            <a:ext cx="5902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bril Fatface" charset="0"/>
                <a:ea typeface="Abril Fatface" charset="0"/>
                <a:cs typeface="Abril Fatface" charset="0"/>
              </a:rPr>
              <a:t>B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8707233" y="3491825"/>
            <a:ext cx="3660258" cy="16807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err="1">
                <a:latin typeface="Abril Fatface" charset="0"/>
                <a:ea typeface="Abril Fatface" charset="0"/>
                <a:cs typeface="Abril Fatface" charset="0"/>
              </a:rPr>
              <a:t>Liderazgo</a:t>
            </a:r>
            <a:r>
              <a:rPr lang="en-US" sz="3600" dirty="0">
                <a:latin typeface="Abril Fatface" charset="0"/>
                <a:ea typeface="Abril Fatface" charset="0"/>
                <a:cs typeface="Abril Fatface" charset="0"/>
              </a:rPr>
              <a:t> </a:t>
            </a:r>
            <a:r>
              <a:rPr lang="en-US" sz="3600" dirty="0" err="1">
                <a:latin typeface="Abril Fatface" charset="0"/>
                <a:ea typeface="Abril Fatface" charset="0"/>
                <a:cs typeface="Abril Fatface" charset="0"/>
              </a:rPr>
              <a:t>Democrático</a:t>
            </a:r>
            <a:r>
              <a:rPr lang="en-US" sz="3600" dirty="0">
                <a:latin typeface="Abril Fatface" charset="0"/>
                <a:ea typeface="Abril Fatface" charset="0"/>
                <a:cs typeface="Abril Fatface" charset="0"/>
              </a:rPr>
              <a:t> (</a:t>
            </a:r>
            <a:r>
              <a:rPr lang="en-US" sz="3600" dirty="0" err="1">
                <a:latin typeface="Abril Fatface" charset="0"/>
                <a:ea typeface="Abril Fatface" charset="0"/>
                <a:cs typeface="Abril Fatface" charset="0"/>
              </a:rPr>
              <a:t>Participativo</a:t>
            </a:r>
            <a:r>
              <a:rPr lang="en-US" sz="3600" dirty="0">
                <a:latin typeface="Abril Fatface" charset="0"/>
                <a:ea typeface="Abril Fatface" charset="0"/>
                <a:cs typeface="Abril Fatface" charset="0"/>
              </a:rPr>
              <a:t>)</a:t>
            </a:r>
          </a:p>
        </p:txBody>
      </p:sp>
      <p:sp>
        <p:nvSpPr>
          <p:cNvPr id="7" name="Oval 6"/>
          <p:cNvSpPr/>
          <p:nvPr/>
        </p:nvSpPr>
        <p:spPr>
          <a:xfrm>
            <a:off x="7809065" y="6086764"/>
            <a:ext cx="716099" cy="720836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34647"/>
            <a:ext cx="7600832" cy="246487"/>
          </a:xfrm>
          <a:prstGeom prst="rect">
            <a:avLst/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18324E5-33C4-9D6D-E148-DF20C077E6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0322" y="5912178"/>
            <a:ext cx="1200329" cy="8309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F77069A-FCFF-C2AC-3AAA-03BC4BB87EEE}"/>
              </a:ext>
            </a:extLst>
          </p:cNvPr>
          <p:cNvSpPr txBox="1">
            <a:spLocks/>
          </p:cNvSpPr>
          <p:nvPr/>
        </p:nvSpPr>
        <p:spPr>
          <a:xfrm>
            <a:off x="31723" y="667042"/>
            <a:ext cx="3916676" cy="12886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latin typeface="Abril Fatface" charset="0"/>
                <a:ea typeface="Abril Fatface" charset="0"/>
                <a:cs typeface="Abril Fatface" charset="0"/>
              </a:rPr>
              <a:t>TIPOS DE </a:t>
            </a:r>
          </a:p>
          <a:p>
            <a:pPr algn="l"/>
            <a:r>
              <a:rPr lang="en-US" sz="3200" dirty="0">
                <a:latin typeface="Abril Fatface" charset="0"/>
                <a:ea typeface="Abril Fatface" charset="0"/>
                <a:cs typeface="Abril Fatface" charset="0"/>
              </a:rPr>
              <a:t>LIDERAZGOS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F3AAB-F810-AE7B-484F-A889CD746B85}"/>
              </a:ext>
            </a:extLst>
          </p:cNvPr>
          <p:cNvSpPr txBox="1"/>
          <p:nvPr/>
        </p:nvSpPr>
        <p:spPr>
          <a:xfrm>
            <a:off x="3806602" y="4849402"/>
            <a:ext cx="2685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Decisiones unilaterales sin consultar al equipo.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27835E-D272-CF9C-7731-D1528046103B}"/>
              </a:ext>
            </a:extLst>
          </p:cNvPr>
          <p:cNvSpPr txBox="1"/>
          <p:nvPr/>
        </p:nvSpPr>
        <p:spPr>
          <a:xfrm>
            <a:off x="8707233" y="5112126"/>
            <a:ext cx="2685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Involucra al equipo en la toma de decisiones.</a:t>
            </a:r>
          </a:p>
        </p:txBody>
      </p:sp>
    </p:spTree>
    <p:extLst>
      <p:ext uri="{BB962C8B-B14F-4D97-AF65-F5344CB8AC3E}">
        <p14:creationId xmlns:p14="http://schemas.microsoft.com/office/powerpoint/2010/main" val="3591975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4" grpId="0" animBg="1"/>
      <p:bldP spid="8" grpId="0"/>
      <p:bldP spid="10" grpId="0"/>
      <p:bldP spid="18" grpId="0" animBg="1"/>
      <p:bldP spid="20" grpId="0"/>
      <p:bldP spid="7" grpId="0" animBg="1"/>
      <p:bldP spid="13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356764" y="0"/>
            <a:ext cx="4835236" cy="359635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392268" y="0"/>
            <a:ext cx="4835236" cy="359635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/>
          <p:cNvSpPr/>
          <p:nvPr/>
        </p:nvSpPr>
        <p:spPr>
          <a:xfrm>
            <a:off x="1989270" y="-1"/>
            <a:ext cx="2921360" cy="4449755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22589" y="1780838"/>
            <a:ext cx="6094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bril Fatface" charset="0"/>
                <a:ea typeface="Abril Fatface" charset="0"/>
                <a:cs typeface="Abril Fatface" charset="0"/>
              </a:rPr>
              <a:t>C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804079" y="4768279"/>
            <a:ext cx="3796753" cy="4042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err="1">
                <a:latin typeface="Abril Fatface" charset="0"/>
                <a:ea typeface="Abril Fatface" charset="0"/>
                <a:cs typeface="Abril Fatface" charset="0"/>
              </a:rPr>
              <a:t>Liderazgo</a:t>
            </a:r>
            <a:r>
              <a:rPr lang="en-US" sz="3600" dirty="0">
                <a:latin typeface="Abril Fatface" charset="0"/>
                <a:ea typeface="Abril Fatface" charset="0"/>
                <a:cs typeface="Abril Fatface" charset="0"/>
              </a:rPr>
              <a:t> Laissez-Faire (</a:t>
            </a:r>
            <a:r>
              <a:rPr lang="en-US" sz="3600" dirty="0" err="1">
                <a:latin typeface="Abril Fatface" charset="0"/>
                <a:ea typeface="Abril Fatface" charset="0"/>
                <a:cs typeface="Abril Fatface" charset="0"/>
              </a:rPr>
              <a:t>Delegativo</a:t>
            </a:r>
            <a:r>
              <a:rPr lang="en-US" sz="3600" dirty="0">
                <a:latin typeface="Abril Fatface" charset="0"/>
                <a:ea typeface="Abril Fatface" charset="0"/>
                <a:cs typeface="Abril Fatface" charset="0"/>
              </a:rPr>
              <a:t>)</a:t>
            </a:r>
          </a:p>
        </p:txBody>
      </p:sp>
      <p:sp>
        <p:nvSpPr>
          <p:cNvPr id="18" name="Parallelogram 17"/>
          <p:cNvSpPr/>
          <p:nvPr/>
        </p:nvSpPr>
        <p:spPr>
          <a:xfrm>
            <a:off x="6790824" y="-4395"/>
            <a:ext cx="2921360" cy="4449755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824143" y="1776444"/>
            <a:ext cx="6495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bril Fatface" charset="0"/>
                <a:ea typeface="Abril Fatface" charset="0"/>
                <a:cs typeface="Abril Fatface" charset="0"/>
              </a:rPr>
              <a:t>D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8597532" y="3721659"/>
            <a:ext cx="3650460" cy="9237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err="1">
                <a:latin typeface="Abril Fatface" charset="0"/>
                <a:ea typeface="Abril Fatface" charset="0"/>
                <a:cs typeface="Abril Fatface" charset="0"/>
              </a:rPr>
              <a:t>Liderazgo</a:t>
            </a:r>
            <a:r>
              <a:rPr lang="en-US" sz="3200" dirty="0">
                <a:latin typeface="Abril Fatface" charset="0"/>
                <a:ea typeface="Abril Fatface" charset="0"/>
                <a:cs typeface="Abril Fatface" charset="0"/>
              </a:rPr>
              <a:t> </a:t>
            </a:r>
            <a:r>
              <a:rPr lang="en-US" sz="3200" dirty="0" err="1">
                <a:latin typeface="Abril Fatface" charset="0"/>
                <a:ea typeface="Abril Fatface" charset="0"/>
                <a:cs typeface="Abril Fatface" charset="0"/>
              </a:rPr>
              <a:t>Transformacional</a:t>
            </a:r>
            <a:endParaRPr lang="en-US" sz="3200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809065" y="6086764"/>
            <a:ext cx="716099" cy="720836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34647"/>
            <a:ext cx="7600832" cy="246487"/>
          </a:xfrm>
          <a:prstGeom prst="rect">
            <a:avLst/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18324E5-33C4-9D6D-E148-DF20C077E6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0322" y="5912178"/>
            <a:ext cx="1200329" cy="8309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F77069A-FCFF-C2AC-3AAA-03BC4BB87EEE}"/>
              </a:ext>
            </a:extLst>
          </p:cNvPr>
          <p:cNvSpPr txBox="1">
            <a:spLocks/>
          </p:cNvSpPr>
          <p:nvPr/>
        </p:nvSpPr>
        <p:spPr>
          <a:xfrm>
            <a:off x="31723" y="667042"/>
            <a:ext cx="3916676" cy="12886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latin typeface="Abril Fatface" charset="0"/>
                <a:ea typeface="Abril Fatface" charset="0"/>
                <a:cs typeface="Abril Fatface" charset="0"/>
              </a:rPr>
              <a:t>TIPOS DE </a:t>
            </a:r>
          </a:p>
          <a:p>
            <a:pPr algn="l"/>
            <a:r>
              <a:rPr lang="en-US" sz="3200" dirty="0">
                <a:latin typeface="Abril Fatface" charset="0"/>
                <a:ea typeface="Abril Fatface" charset="0"/>
                <a:cs typeface="Abril Fatface" charset="0"/>
              </a:rPr>
              <a:t>LIDERAZGOS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F3AAB-F810-AE7B-484F-A889CD746B85}"/>
              </a:ext>
            </a:extLst>
          </p:cNvPr>
          <p:cNvSpPr txBox="1"/>
          <p:nvPr/>
        </p:nvSpPr>
        <p:spPr>
          <a:xfrm>
            <a:off x="3804079" y="5189490"/>
            <a:ext cx="2685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Delegación de decisiones al equipo.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27835E-D272-CF9C-7731-D1528046103B}"/>
              </a:ext>
            </a:extLst>
          </p:cNvPr>
          <p:cNvSpPr txBox="1"/>
          <p:nvPr/>
        </p:nvSpPr>
        <p:spPr>
          <a:xfrm>
            <a:off x="8597532" y="4645381"/>
            <a:ext cx="2685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Inspira y motiva a alcanzar objetivos extraordinarios.</a:t>
            </a:r>
          </a:p>
        </p:txBody>
      </p:sp>
    </p:spTree>
    <p:extLst>
      <p:ext uri="{BB962C8B-B14F-4D97-AF65-F5344CB8AC3E}">
        <p14:creationId xmlns:p14="http://schemas.microsoft.com/office/powerpoint/2010/main" val="39543593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4" grpId="0" animBg="1"/>
      <p:bldP spid="8" grpId="0"/>
      <p:bldP spid="10" grpId="0"/>
      <p:bldP spid="18" grpId="0" animBg="1"/>
      <p:bldP spid="20" grpId="0"/>
      <p:bldP spid="7" grpId="0" animBg="1"/>
      <p:bldP spid="13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714308" y="0"/>
            <a:ext cx="6477691" cy="359635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/>
          <p:cNvSpPr/>
          <p:nvPr/>
        </p:nvSpPr>
        <p:spPr>
          <a:xfrm>
            <a:off x="3263795" y="0"/>
            <a:ext cx="2295448" cy="4424356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03464" y="1922789"/>
            <a:ext cx="5693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bril Fatface" charset="0"/>
                <a:ea typeface="Abril Fatface" charset="0"/>
                <a:cs typeface="Abril Fatface" charset="0"/>
              </a:rPr>
              <a:t>E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469848" y="3386215"/>
            <a:ext cx="3796753" cy="14687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err="1">
                <a:latin typeface="Abril Fatface" charset="0"/>
                <a:ea typeface="Abril Fatface" charset="0"/>
                <a:cs typeface="Abril Fatface" charset="0"/>
              </a:rPr>
              <a:t>Liderazgo</a:t>
            </a:r>
            <a:r>
              <a:rPr lang="en-US" sz="3600" dirty="0">
                <a:latin typeface="Abril Fatface" charset="0"/>
                <a:ea typeface="Abril Fatface" charset="0"/>
                <a:cs typeface="Abril Fatface" charset="0"/>
              </a:rPr>
              <a:t> </a:t>
            </a:r>
            <a:r>
              <a:rPr lang="en-US" sz="3600" dirty="0" err="1">
                <a:latin typeface="Abril Fatface" charset="0"/>
                <a:ea typeface="Abril Fatface" charset="0"/>
                <a:cs typeface="Abril Fatface" charset="0"/>
              </a:rPr>
              <a:t>Transaccional</a:t>
            </a:r>
            <a:endParaRPr lang="en-US" sz="3600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18" name="Parallelogram 17"/>
          <p:cNvSpPr/>
          <p:nvPr/>
        </p:nvSpPr>
        <p:spPr>
          <a:xfrm>
            <a:off x="4383255" y="-25400"/>
            <a:ext cx="2086593" cy="4449755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809065" y="6086764"/>
            <a:ext cx="716099" cy="720836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34647"/>
            <a:ext cx="7600832" cy="246487"/>
          </a:xfrm>
          <a:prstGeom prst="rect">
            <a:avLst/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18324E5-33C4-9D6D-E148-DF20C077E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0322" y="5912178"/>
            <a:ext cx="1200329" cy="8309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F77069A-FCFF-C2AC-3AAA-03BC4BB87EEE}"/>
              </a:ext>
            </a:extLst>
          </p:cNvPr>
          <p:cNvSpPr txBox="1">
            <a:spLocks/>
          </p:cNvSpPr>
          <p:nvPr/>
        </p:nvSpPr>
        <p:spPr>
          <a:xfrm>
            <a:off x="302055" y="1070106"/>
            <a:ext cx="3916676" cy="12886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latin typeface="Abril Fatface" charset="0"/>
                <a:ea typeface="Abril Fatface" charset="0"/>
                <a:cs typeface="Abril Fatface" charset="0"/>
              </a:rPr>
              <a:t>TIPOS DE </a:t>
            </a:r>
          </a:p>
          <a:p>
            <a:pPr algn="l"/>
            <a:r>
              <a:rPr lang="en-US" sz="4000" dirty="0">
                <a:latin typeface="Abril Fatface" charset="0"/>
                <a:ea typeface="Abril Fatface" charset="0"/>
                <a:cs typeface="Abril Fatface" charset="0"/>
              </a:rPr>
              <a:t>LIDERAZGOS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F3AAB-F810-AE7B-484F-A889CD746B85}"/>
              </a:ext>
            </a:extLst>
          </p:cNvPr>
          <p:cNvSpPr txBox="1"/>
          <p:nvPr/>
        </p:nvSpPr>
        <p:spPr>
          <a:xfrm>
            <a:off x="6469848" y="4828122"/>
            <a:ext cx="3501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Basado en un sistema de recompensas y castigos.</a:t>
            </a:r>
          </a:p>
        </p:txBody>
      </p:sp>
    </p:spTree>
    <p:extLst>
      <p:ext uri="{BB962C8B-B14F-4D97-AF65-F5344CB8AC3E}">
        <p14:creationId xmlns:p14="http://schemas.microsoft.com/office/powerpoint/2010/main" val="11807391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  <p:bldP spid="8" grpId="0"/>
      <p:bldP spid="10" grpId="0"/>
      <p:bldP spid="18" grpId="0" animBg="1"/>
      <p:bldP spid="7" grpId="0" animBg="1"/>
      <p:bldP spid="13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01982" y="189555"/>
            <a:ext cx="9499563" cy="1179738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QUE HACE UN BUEN LIDER?</a:t>
            </a:r>
          </a:p>
        </p:txBody>
      </p:sp>
      <p:sp>
        <p:nvSpPr>
          <p:cNvPr id="26" name="Parallelogram 25"/>
          <p:cNvSpPr/>
          <p:nvPr/>
        </p:nvSpPr>
        <p:spPr>
          <a:xfrm>
            <a:off x="28833" y="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arallelogram 28"/>
          <p:cNvSpPr/>
          <p:nvPr/>
        </p:nvSpPr>
        <p:spPr>
          <a:xfrm>
            <a:off x="875493" y="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52859" y="2661659"/>
            <a:ext cx="1828800" cy="1828800"/>
          </a:xfrm>
          <a:prstGeom prst="ellipse">
            <a:avLst/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4" idx="6"/>
          </p:cNvCxnSpPr>
          <p:nvPr/>
        </p:nvCxnSpPr>
        <p:spPr>
          <a:xfrm flipV="1">
            <a:off x="2081659" y="3576058"/>
            <a:ext cx="1008530" cy="1"/>
          </a:xfrm>
          <a:prstGeom prst="line">
            <a:avLst/>
          </a:prstGeom>
          <a:ln w="38100">
            <a:solidFill>
              <a:srgbClr val="00187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hape 678"/>
          <p:cNvSpPr/>
          <p:nvPr/>
        </p:nvSpPr>
        <p:spPr>
          <a:xfrm>
            <a:off x="7082770" y="3299341"/>
            <a:ext cx="678260" cy="6788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600" extrusionOk="0">
                <a:moveTo>
                  <a:pt x="21347" y="18452"/>
                </a:moveTo>
                <a:cubicBezTo>
                  <a:pt x="21192" y="18696"/>
                  <a:pt x="20967" y="18765"/>
                  <a:pt x="20690" y="18678"/>
                </a:cubicBezTo>
                <a:lnTo>
                  <a:pt x="17332" y="17930"/>
                </a:lnTo>
                <a:lnTo>
                  <a:pt x="16155" y="21130"/>
                </a:lnTo>
                <a:cubicBezTo>
                  <a:pt x="16068" y="21409"/>
                  <a:pt x="15878" y="21565"/>
                  <a:pt x="15567" y="21600"/>
                </a:cubicBezTo>
                <a:lnTo>
                  <a:pt x="15515" y="21600"/>
                </a:lnTo>
                <a:cubicBezTo>
                  <a:pt x="15272" y="21600"/>
                  <a:pt x="15065" y="21478"/>
                  <a:pt x="14926" y="21252"/>
                </a:cubicBezTo>
                <a:lnTo>
                  <a:pt x="11430" y="14800"/>
                </a:lnTo>
                <a:cubicBezTo>
                  <a:pt x="11205" y="14835"/>
                  <a:pt x="10980" y="14852"/>
                  <a:pt x="10755" y="14852"/>
                </a:cubicBezTo>
                <a:cubicBezTo>
                  <a:pt x="10495" y="14852"/>
                  <a:pt x="10253" y="14835"/>
                  <a:pt x="9993" y="14800"/>
                </a:cubicBezTo>
                <a:lnTo>
                  <a:pt x="6549" y="21217"/>
                </a:lnTo>
                <a:cubicBezTo>
                  <a:pt x="6445" y="21478"/>
                  <a:pt x="6238" y="21600"/>
                  <a:pt x="5961" y="21600"/>
                </a:cubicBezTo>
                <a:lnTo>
                  <a:pt x="5926" y="21600"/>
                </a:lnTo>
                <a:cubicBezTo>
                  <a:pt x="5615" y="21565"/>
                  <a:pt x="5424" y="21409"/>
                  <a:pt x="5338" y="21130"/>
                </a:cubicBezTo>
                <a:lnTo>
                  <a:pt x="4161" y="17930"/>
                </a:lnTo>
                <a:lnTo>
                  <a:pt x="803" y="18678"/>
                </a:lnTo>
                <a:cubicBezTo>
                  <a:pt x="526" y="18765"/>
                  <a:pt x="301" y="18696"/>
                  <a:pt x="128" y="18452"/>
                </a:cubicBezTo>
                <a:cubicBezTo>
                  <a:pt x="-28" y="18209"/>
                  <a:pt x="-45" y="17965"/>
                  <a:pt x="93" y="17722"/>
                </a:cubicBezTo>
                <a:lnTo>
                  <a:pt x="4040" y="10470"/>
                </a:lnTo>
                <a:cubicBezTo>
                  <a:pt x="3590" y="9513"/>
                  <a:pt x="3365" y="8487"/>
                  <a:pt x="3365" y="7426"/>
                </a:cubicBezTo>
                <a:cubicBezTo>
                  <a:pt x="3365" y="5374"/>
                  <a:pt x="4092" y="3617"/>
                  <a:pt x="5528" y="2174"/>
                </a:cubicBezTo>
                <a:cubicBezTo>
                  <a:pt x="6965" y="730"/>
                  <a:pt x="8713" y="0"/>
                  <a:pt x="10755" y="0"/>
                </a:cubicBezTo>
                <a:cubicBezTo>
                  <a:pt x="12780" y="0"/>
                  <a:pt x="14528" y="730"/>
                  <a:pt x="15965" y="2174"/>
                </a:cubicBezTo>
                <a:cubicBezTo>
                  <a:pt x="17401" y="3617"/>
                  <a:pt x="18128" y="5374"/>
                  <a:pt x="18128" y="7426"/>
                </a:cubicBezTo>
                <a:cubicBezTo>
                  <a:pt x="18128" y="8470"/>
                  <a:pt x="17920" y="9461"/>
                  <a:pt x="17488" y="10417"/>
                </a:cubicBezTo>
                <a:lnTo>
                  <a:pt x="21434" y="17722"/>
                </a:lnTo>
                <a:cubicBezTo>
                  <a:pt x="21555" y="17965"/>
                  <a:pt x="21520" y="18209"/>
                  <a:pt x="21347" y="18452"/>
                </a:cubicBezTo>
                <a:close/>
                <a:moveTo>
                  <a:pt x="8609" y="14504"/>
                </a:moveTo>
                <a:cubicBezTo>
                  <a:pt x="7051" y="14070"/>
                  <a:pt x="5770" y="13183"/>
                  <a:pt x="4784" y="11861"/>
                </a:cubicBezTo>
                <a:lnTo>
                  <a:pt x="1980" y="17043"/>
                </a:lnTo>
                <a:lnTo>
                  <a:pt x="4455" y="16452"/>
                </a:lnTo>
                <a:cubicBezTo>
                  <a:pt x="4853" y="16365"/>
                  <a:pt x="5113" y="16522"/>
                  <a:pt x="5251" y="16922"/>
                </a:cubicBezTo>
                <a:lnTo>
                  <a:pt x="6099" y="19270"/>
                </a:lnTo>
                <a:lnTo>
                  <a:pt x="8609" y="14504"/>
                </a:lnTo>
                <a:close/>
                <a:moveTo>
                  <a:pt x="10738" y="13496"/>
                </a:moveTo>
                <a:cubicBezTo>
                  <a:pt x="12399" y="13496"/>
                  <a:pt x="13801" y="12904"/>
                  <a:pt x="14995" y="11704"/>
                </a:cubicBezTo>
                <a:cubicBezTo>
                  <a:pt x="16190" y="10504"/>
                  <a:pt x="16778" y="9078"/>
                  <a:pt x="16778" y="7426"/>
                </a:cubicBezTo>
                <a:cubicBezTo>
                  <a:pt x="16778" y="5774"/>
                  <a:pt x="16190" y="4348"/>
                  <a:pt x="14995" y="3148"/>
                </a:cubicBezTo>
                <a:cubicBezTo>
                  <a:pt x="13801" y="1948"/>
                  <a:pt x="12399" y="1357"/>
                  <a:pt x="10738" y="1357"/>
                </a:cubicBezTo>
                <a:cubicBezTo>
                  <a:pt x="9059" y="1357"/>
                  <a:pt x="7640" y="1948"/>
                  <a:pt x="6463" y="3148"/>
                </a:cubicBezTo>
                <a:cubicBezTo>
                  <a:pt x="5303" y="4348"/>
                  <a:pt x="4715" y="5774"/>
                  <a:pt x="4715" y="7426"/>
                </a:cubicBezTo>
                <a:cubicBezTo>
                  <a:pt x="4715" y="9078"/>
                  <a:pt x="5303" y="10504"/>
                  <a:pt x="6463" y="11704"/>
                </a:cubicBezTo>
                <a:cubicBezTo>
                  <a:pt x="7640" y="12904"/>
                  <a:pt x="9059" y="13496"/>
                  <a:pt x="10738" y="13496"/>
                </a:cubicBezTo>
                <a:close/>
                <a:moveTo>
                  <a:pt x="19547" y="17043"/>
                </a:moveTo>
                <a:lnTo>
                  <a:pt x="16692" y="11774"/>
                </a:lnTo>
                <a:cubicBezTo>
                  <a:pt x="15722" y="13148"/>
                  <a:pt x="14407" y="14070"/>
                  <a:pt x="12797" y="14557"/>
                </a:cubicBezTo>
                <a:lnTo>
                  <a:pt x="15393" y="19270"/>
                </a:lnTo>
                <a:lnTo>
                  <a:pt x="16242" y="16922"/>
                </a:lnTo>
                <a:cubicBezTo>
                  <a:pt x="16380" y="16522"/>
                  <a:pt x="16640" y="16365"/>
                  <a:pt x="17038" y="16452"/>
                </a:cubicBezTo>
                <a:lnTo>
                  <a:pt x="19547" y="17043"/>
                </a:lnTo>
                <a:close/>
              </a:path>
            </a:pathLst>
          </a:custGeom>
          <a:solidFill>
            <a:srgbClr val="FF9244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213531" y="4177335"/>
            <a:ext cx="3756624" cy="2057400"/>
          </a:xfrm>
          <a:prstGeom prst="rect">
            <a:avLst/>
          </a:prstGeom>
          <a:noFill/>
          <a:ln w="38100">
            <a:solidFill>
              <a:srgbClr val="0018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3326146" y="4328872"/>
            <a:ext cx="3756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Montserrat" charset="0"/>
                <a:ea typeface="Montserrat" charset="0"/>
                <a:cs typeface="Montserrat" charset="0"/>
              </a:rPr>
              <a:t>Mantener la Moral del Equipo</a:t>
            </a:r>
          </a:p>
          <a:p>
            <a:endParaRPr lang="es-ES" b="1" dirty="0">
              <a:latin typeface="Montserrat" charset="0"/>
              <a:ea typeface="Montserrat" charset="0"/>
              <a:cs typeface="Montserrat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Montserrat" charset="0"/>
                <a:ea typeface="Montserrat" charset="0"/>
                <a:cs typeface="Montserrat" charset="0"/>
              </a:rPr>
              <a:t>Tomar Responsabilidad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b="1" dirty="0">
              <a:latin typeface="Montserrat" charset="0"/>
              <a:ea typeface="Montserrat" charset="0"/>
              <a:cs typeface="Montserrat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Montserrat" charset="0"/>
                <a:ea typeface="Montserrat" charset="0"/>
                <a:cs typeface="Montserrat" charset="0"/>
              </a:rPr>
              <a:t>Ser Adaptable y Proactivo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829436" y="1518657"/>
            <a:ext cx="3772109" cy="2057400"/>
          </a:xfrm>
          <a:prstGeom prst="rect">
            <a:avLst/>
          </a:prstGeom>
          <a:noFill/>
          <a:ln w="38100">
            <a:solidFill>
              <a:srgbClr val="0018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899679" y="1645996"/>
            <a:ext cx="403946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latin typeface="Montserrat" charset="0"/>
                <a:ea typeface="Montserrat" charset="0"/>
                <a:cs typeface="Montserrat" charset="0"/>
              </a:rPr>
              <a:t>Establecer</a:t>
            </a:r>
            <a:r>
              <a:rPr lang="en-US" b="1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b="1" dirty="0" err="1">
                <a:latin typeface="Montserrat" charset="0"/>
                <a:ea typeface="Montserrat" charset="0"/>
                <a:cs typeface="Montserrat" charset="0"/>
              </a:rPr>
              <a:t>Expectativas</a:t>
            </a:r>
            <a:r>
              <a:rPr lang="en-US" b="1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b="1" dirty="0" err="1">
                <a:latin typeface="Montserrat" charset="0"/>
                <a:ea typeface="Montserrat" charset="0"/>
                <a:cs typeface="Montserrat" charset="0"/>
              </a:rPr>
              <a:t>Claras</a:t>
            </a:r>
            <a:endParaRPr lang="en-US" b="1" dirty="0">
              <a:latin typeface="Montserrat" charset="0"/>
              <a:ea typeface="Montserrat" charset="0"/>
              <a:cs typeface="Montserrat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Montserrat" charset="0"/>
                <a:ea typeface="Montserrat" charset="0"/>
                <a:cs typeface="Montserrat" charset="0"/>
              </a:rPr>
              <a:t>Reconocer y Valorar el Trabajo del Equipo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Montserrat" charset="0"/>
                <a:ea typeface="Montserrat" charset="0"/>
                <a:cs typeface="Montserrat" charset="0"/>
              </a:rPr>
              <a:t>Fomentar el Desarrollo Personal y Profesional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Montserrat" charset="0"/>
              <a:ea typeface="Montserrat" charset="0"/>
              <a:cs typeface="Montserrat" charset="0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4015133" y="3576057"/>
            <a:ext cx="2798731" cy="1"/>
          </a:xfrm>
          <a:prstGeom prst="line">
            <a:avLst/>
          </a:prstGeom>
          <a:ln w="38100">
            <a:solidFill>
              <a:srgbClr val="00187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Shape 678"/>
          <p:cNvSpPr/>
          <p:nvPr/>
        </p:nvSpPr>
        <p:spPr>
          <a:xfrm>
            <a:off x="3213531" y="3299341"/>
            <a:ext cx="678260" cy="6788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600" extrusionOk="0">
                <a:moveTo>
                  <a:pt x="21347" y="18452"/>
                </a:moveTo>
                <a:cubicBezTo>
                  <a:pt x="21192" y="18696"/>
                  <a:pt x="20967" y="18765"/>
                  <a:pt x="20690" y="18678"/>
                </a:cubicBezTo>
                <a:lnTo>
                  <a:pt x="17332" y="17930"/>
                </a:lnTo>
                <a:lnTo>
                  <a:pt x="16155" y="21130"/>
                </a:lnTo>
                <a:cubicBezTo>
                  <a:pt x="16068" y="21409"/>
                  <a:pt x="15878" y="21565"/>
                  <a:pt x="15567" y="21600"/>
                </a:cubicBezTo>
                <a:lnTo>
                  <a:pt x="15515" y="21600"/>
                </a:lnTo>
                <a:cubicBezTo>
                  <a:pt x="15272" y="21600"/>
                  <a:pt x="15065" y="21478"/>
                  <a:pt x="14926" y="21252"/>
                </a:cubicBezTo>
                <a:lnTo>
                  <a:pt x="11430" y="14800"/>
                </a:lnTo>
                <a:cubicBezTo>
                  <a:pt x="11205" y="14835"/>
                  <a:pt x="10980" y="14852"/>
                  <a:pt x="10755" y="14852"/>
                </a:cubicBezTo>
                <a:cubicBezTo>
                  <a:pt x="10495" y="14852"/>
                  <a:pt x="10253" y="14835"/>
                  <a:pt x="9993" y="14800"/>
                </a:cubicBezTo>
                <a:lnTo>
                  <a:pt x="6549" y="21217"/>
                </a:lnTo>
                <a:cubicBezTo>
                  <a:pt x="6445" y="21478"/>
                  <a:pt x="6238" y="21600"/>
                  <a:pt x="5961" y="21600"/>
                </a:cubicBezTo>
                <a:lnTo>
                  <a:pt x="5926" y="21600"/>
                </a:lnTo>
                <a:cubicBezTo>
                  <a:pt x="5615" y="21565"/>
                  <a:pt x="5424" y="21409"/>
                  <a:pt x="5338" y="21130"/>
                </a:cubicBezTo>
                <a:lnTo>
                  <a:pt x="4161" y="17930"/>
                </a:lnTo>
                <a:lnTo>
                  <a:pt x="803" y="18678"/>
                </a:lnTo>
                <a:cubicBezTo>
                  <a:pt x="526" y="18765"/>
                  <a:pt x="301" y="18696"/>
                  <a:pt x="128" y="18452"/>
                </a:cubicBezTo>
                <a:cubicBezTo>
                  <a:pt x="-28" y="18209"/>
                  <a:pt x="-45" y="17965"/>
                  <a:pt x="93" y="17722"/>
                </a:cubicBezTo>
                <a:lnTo>
                  <a:pt x="4040" y="10470"/>
                </a:lnTo>
                <a:cubicBezTo>
                  <a:pt x="3590" y="9513"/>
                  <a:pt x="3365" y="8487"/>
                  <a:pt x="3365" y="7426"/>
                </a:cubicBezTo>
                <a:cubicBezTo>
                  <a:pt x="3365" y="5374"/>
                  <a:pt x="4092" y="3617"/>
                  <a:pt x="5528" y="2174"/>
                </a:cubicBezTo>
                <a:cubicBezTo>
                  <a:pt x="6965" y="730"/>
                  <a:pt x="8713" y="0"/>
                  <a:pt x="10755" y="0"/>
                </a:cubicBezTo>
                <a:cubicBezTo>
                  <a:pt x="12780" y="0"/>
                  <a:pt x="14528" y="730"/>
                  <a:pt x="15965" y="2174"/>
                </a:cubicBezTo>
                <a:cubicBezTo>
                  <a:pt x="17401" y="3617"/>
                  <a:pt x="18128" y="5374"/>
                  <a:pt x="18128" y="7426"/>
                </a:cubicBezTo>
                <a:cubicBezTo>
                  <a:pt x="18128" y="8470"/>
                  <a:pt x="17920" y="9461"/>
                  <a:pt x="17488" y="10417"/>
                </a:cubicBezTo>
                <a:lnTo>
                  <a:pt x="21434" y="17722"/>
                </a:lnTo>
                <a:cubicBezTo>
                  <a:pt x="21555" y="17965"/>
                  <a:pt x="21520" y="18209"/>
                  <a:pt x="21347" y="18452"/>
                </a:cubicBezTo>
                <a:close/>
                <a:moveTo>
                  <a:pt x="8609" y="14504"/>
                </a:moveTo>
                <a:cubicBezTo>
                  <a:pt x="7051" y="14070"/>
                  <a:pt x="5770" y="13183"/>
                  <a:pt x="4784" y="11861"/>
                </a:cubicBezTo>
                <a:lnTo>
                  <a:pt x="1980" y="17043"/>
                </a:lnTo>
                <a:lnTo>
                  <a:pt x="4455" y="16452"/>
                </a:lnTo>
                <a:cubicBezTo>
                  <a:pt x="4853" y="16365"/>
                  <a:pt x="5113" y="16522"/>
                  <a:pt x="5251" y="16922"/>
                </a:cubicBezTo>
                <a:lnTo>
                  <a:pt x="6099" y="19270"/>
                </a:lnTo>
                <a:lnTo>
                  <a:pt x="8609" y="14504"/>
                </a:lnTo>
                <a:close/>
                <a:moveTo>
                  <a:pt x="10738" y="13496"/>
                </a:moveTo>
                <a:cubicBezTo>
                  <a:pt x="12399" y="13496"/>
                  <a:pt x="13801" y="12904"/>
                  <a:pt x="14995" y="11704"/>
                </a:cubicBezTo>
                <a:cubicBezTo>
                  <a:pt x="16190" y="10504"/>
                  <a:pt x="16778" y="9078"/>
                  <a:pt x="16778" y="7426"/>
                </a:cubicBezTo>
                <a:cubicBezTo>
                  <a:pt x="16778" y="5774"/>
                  <a:pt x="16190" y="4348"/>
                  <a:pt x="14995" y="3148"/>
                </a:cubicBezTo>
                <a:cubicBezTo>
                  <a:pt x="13801" y="1948"/>
                  <a:pt x="12399" y="1357"/>
                  <a:pt x="10738" y="1357"/>
                </a:cubicBezTo>
                <a:cubicBezTo>
                  <a:pt x="9059" y="1357"/>
                  <a:pt x="7640" y="1948"/>
                  <a:pt x="6463" y="3148"/>
                </a:cubicBezTo>
                <a:cubicBezTo>
                  <a:pt x="5303" y="4348"/>
                  <a:pt x="4715" y="5774"/>
                  <a:pt x="4715" y="7426"/>
                </a:cubicBezTo>
                <a:cubicBezTo>
                  <a:pt x="4715" y="9078"/>
                  <a:pt x="5303" y="10504"/>
                  <a:pt x="6463" y="11704"/>
                </a:cubicBezTo>
                <a:cubicBezTo>
                  <a:pt x="7640" y="12904"/>
                  <a:pt x="9059" y="13496"/>
                  <a:pt x="10738" y="13496"/>
                </a:cubicBezTo>
                <a:close/>
                <a:moveTo>
                  <a:pt x="19547" y="17043"/>
                </a:moveTo>
                <a:lnTo>
                  <a:pt x="16692" y="11774"/>
                </a:lnTo>
                <a:cubicBezTo>
                  <a:pt x="15722" y="13148"/>
                  <a:pt x="14407" y="14070"/>
                  <a:pt x="12797" y="14557"/>
                </a:cubicBezTo>
                <a:lnTo>
                  <a:pt x="15393" y="19270"/>
                </a:lnTo>
                <a:lnTo>
                  <a:pt x="16242" y="16922"/>
                </a:lnTo>
                <a:cubicBezTo>
                  <a:pt x="16380" y="16522"/>
                  <a:pt x="16640" y="16365"/>
                  <a:pt x="17038" y="16452"/>
                </a:cubicBezTo>
                <a:lnTo>
                  <a:pt x="19547" y="17043"/>
                </a:lnTo>
                <a:close/>
              </a:path>
            </a:pathLst>
          </a:custGeom>
          <a:solidFill>
            <a:srgbClr val="FF9244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78783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 animBg="1"/>
      <p:bldP spid="29" grpId="0" animBg="1"/>
      <p:bldP spid="4" grpId="0" animBg="1"/>
      <p:bldP spid="24" grpId="0" animBg="1"/>
      <p:bldP spid="17" grpId="0" animBg="1"/>
      <p:bldP spid="28" grpId="0"/>
      <p:bldP spid="32" grpId="0" animBg="1"/>
      <p:bldP spid="33" grpId="0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789" y="73167"/>
            <a:ext cx="9646673" cy="1674092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latin typeface="Abril Fatface" charset="0"/>
                <a:ea typeface="Abril Fatface" charset="0"/>
                <a:cs typeface="Abril Fatface" charset="0"/>
              </a:rPr>
              <a:t>QUE NO DEBE HACER UN BUEN LIDER EN UN SUPERMERCADO?</a:t>
            </a:r>
          </a:p>
        </p:txBody>
      </p:sp>
      <p:sp>
        <p:nvSpPr>
          <p:cNvPr id="26" name="Parallelogram 25"/>
          <p:cNvSpPr/>
          <p:nvPr/>
        </p:nvSpPr>
        <p:spPr>
          <a:xfrm>
            <a:off x="28833" y="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arallelogram 28"/>
          <p:cNvSpPr/>
          <p:nvPr/>
        </p:nvSpPr>
        <p:spPr>
          <a:xfrm>
            <a:off x="875493" y="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52859" y="2661659"/>
            <a:ext cx="1828800" cy="1828800"/>
          </a:xfrm>
          <a:prstGeom prst="ellipse">
            <a:avLst/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4" idx="6"/>
          </p:cNvCxnSpPr>
          <p:nvPr/>
        </p:nvCxnSpPr>
        <p:spPr>
          <a:xfrm flipV="1">
            <a:off x="2081659" y="3576058"/>
            <a:ext cx="1008530" cy="1"/>
          </a:xfrm>
          <a:prstGeom prst="line">
            <a:avLst/>
          </a:prstGeom>
          <a:ln w="38100">
            <a:solidFill>
              <a:srgbClr val="00187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hape 678"/>
          <p:cNvSpPr/>
          <p:nvPr/>
        </p:nvSpPr>
        <p:spPr>
          <a:xfrm>
            <a:off x="7082770" y="3299341"/>
            <a:ext cx="678260" cy="6788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600" extrusionOk="0">
                <a:moveTo>
                  <a:pt x="21347" y="18452"/>
                </a:moveTo>
                <a:cubicBezTo>
                  <a:pt x="21192" y="18696"/>
                  <a:pt x="20967" y="18765"/>
                  <a:pt x="20690" y="18678"/>
                </a:cubicBezTo>
                <a:lnTo>
                  <a:pt x="17332" y="17930"/>
                </a:lnTo>
                <a:lnTo>
                  <a:pt x="16155" y="21130"/>
                </a:lnTo>
                <a:cubicBezTo>
                  <a:pt x="16068" y="21409"/>
                  <a:pt x="15878" y="21565"/>
                  <a:pt x="15567" y="21600"/>
                </a:cubicBezTo>
                <a:lnTo>
                  <a:pt x="15515" y="21600"/>
                </a:lnTo>
                <a:cubicBezTo>
                  <a:pt x="15272" y="21600"/>
                  <a:pt x="15065" y="21478"/>
                  <a:pt x="14926" y="21252"/>
                </a:cubicBezTo>
                <a:lnTo>
                  <a:pt x="11430" y="14800"/>
                </a:lnTo>
                <a:cubicBezTo>
                  <a:pt x="11205" y="14835"/>
                  <a:pt x="10980" y="14852"/>
                  <a:pt x="10755" y="14852"/>
                </a:cubicBezTo>
                <a:cubicBezTo>
                  <a:pt x="10495" y="14852"/>
                  <a:pt x="10253" y="14835"/>
                  <a:pt x="9993" y="14800"/>
                </a:cubicBezTo>
                <a:lnTo>
                  <a:pt x="6549" y="21217"/>
                </a:lnTo>
                <a:cubicBezTo>
                  <a:pt x="6445" y="21478"/>
                  <a:pt x="6238" y="21600"/>
                  <a:pt x="5961" y="21600"/>
                </a:cubicBezTo>
                <a:lnTo>
                  <a:pt x="5926" y="21600"/>
                </a:lnTo>
                <a:cubicBezTo>
                  <a:pt x="5615" y="21565"/>
                  <a:pt x="5424" y="21409"/>
                  <a:pt x="5338" y="21130"/>
                </a:cubicBezTo>
                <a:lnTo>
                  <a:pt x="4161" y="17930"/>
                </a:lnTo>
                <a:lnTo>
                  <a:pt x="803" y="18678"/>
                </a:lnTo>
                <a:cubicBezTo>
                  <a:pt x="526" y="18765"/>
                  <a:pt x="301" y="18696"/>
                  <a:pt x="128" y="18452"/>
                </a:cubicBezTo>
                <a:cubicBezTo>
                  <a:pt x="-28" y="18209"/>
                  <a:pt x="-45" y="17965"/>
                  <a:pt x="93" y="17722"/>
                </a:cubicBezTo>
                <a:lnTo>
                  <a:pt x="4040" y="10470"/>
                </a:lnTo>
                <a:cubicBezTo>
                  <a:pt x="3590" y="9513"/>
                  <a:pt x="3365" y="8487"/>
                  <a:pt x="3365" y="7426"/>
                </a:cubicBezTo>
                <a:cubicBezTo>
                  <a:pt x="3365" y="5374"/>
                  <a:pt x="4092" y="3617"/>
                  <a:pt x="5528" y="2174"/>
                </a:cubicBezTo>
                <a:cubicBezTo>
                  <a:pt x="6965" y="730"/>
                  <a:pt x="8713" y="0"/>
                  <a:pt x="10755" y="0"/>
                </a:cubicBezTo>
                <a:cubicBezTo>
                  <a:pt x="12780" y="0"/>
                  <a:pt x="14528" y="730"/>
                  <a:pt x="15965" y="2174"/>
                </a:cubicBezTo>
                <a:cubicBezTo>
                  <a:pt x="17401" y="3617"/>
                  <a:pt x="18128" y="5374"/>
                  <a:pt x="18128" y="7426"/>
                </a:cubicBezTo>
                <a:cubicBezTo>
                  <a:pt x="18128" y="8470"/>
                  <a:pt x="17920" y="9461"/>
                  <a:pt x="17488" y="10417"/>
                </a:cubicBezTo>
                <a:lnTo>
                  <a:pt x="21434" y="17722"/>
                </a:lnTo>
                <a:cubicBezTo>
                  <a:pt x="21555" y="17965"/>
                  <a:pt x="21520" y="18209"/>
                  <a:pt x="21347" y="18452"/>
                </a:cubicBezTo>
                <a:close/>
                <a:moveTo>
                  <a:pt x="8609" y="14504"/>
                </a:moveTo>
                <a:cubicBezTo>
                  <a:pt x="7051" y="14070"/>
                  <a:pt x="5770" y="13183"/>
                  <a:pt x="4784" y="11861"/>
                </a:cubicBezTo>
                <a:lnTo>
                  <a:pt x="1980" y="17043"/>
                </a:lnTo>
                <a:lnTo>
                  <a:pt x="4455" y="16452"/>
                </a:lnTo>
                <a:cubicBezTo>
                  <a:pt x="4853" y="16365"/>
                  <a:pt x="5113" y="16522"/>
                  <a:pt x="5251" y="16922"/>
                </a:cubicBezTo>
                <a:lnTo>
                  <a:pt x="6099" y="19270"/>
                </a:lnTo>
                <a:lnTo>
                  <a:pt x="8609" y="14504"/>
                </a:lnTo>
                <a:close/>
                <a:moveTo>
                  <a:pt x="10738" y="13496"/>
                </a:moveTo>
                <a:cubicBezTo>
                  <a:pt x="12399" y="13496"/>
                  <a:pt x="13801" y="12904"/>
                  <a:pt x="14995" y="11704"/>
                </a:cubicBezTo>
                <a:cubicBezTo>
                  <a:pt x="16190" y="10504"/>
                  <a:pt x="16778" y="9078"/>
                  <a:pt x="16778" y="7426"/>
                </a:cubicBezTo>
                <a:cubicBezTo>
                  <a:pt x="16778" y="5774"/>
                  <a:pt x="16190" y="4348"/>
                  <a:pt x="14995" y="3148"/>
                </a:cubicBezTo>
                <a:cubicBezTo>
                  <a:pt x="13801" y="1948"/>
                  <a:pt x="12399" y="1357"/>
                  <a:pt x="10738" y="1357"/>
                </a:cubicBezTo>
                <a:cubicBezTo>
                  <a:pt x="9059" y="1357"/>
                  <a:pt x="7640" y="1948"/>
                  <a:pt x="6463" y="3148"/>
                </a:cubicBezTo>
                <a:cubicBezTo>
                  <a:pt x="5303" y="4348"/>
                  <a:pt x="4715" y="5774"/>
                  <a:pt x="4715" y="7426"/>
                </a:cubicBezTo>
                <a:cubicBezTo>
                  <a:pt x="4715" y="9078"/>
                  <a:pt x="5303" y="10504"/>
                  <a:pt x="6463" y="11704"/>
                </a:cubicBezTo>
                <a:cubicBezTo>
                  <a:pt x="7640" y="12904"/>
                  <a:pt x="9059" y="13496"/>
                  <a:pt x="10738" y="13496"/>
                </a:cubicBezTo>
                <a:close/>
                <a:moveTo>
                  <a:pt x="19547" y="17043"/>
                </a:moveTo>
                <a:lnTo>
                  <a:pt x="16692" y="11774"/>
                </a:lnTo>
                <a:cubicBezTo>
                  <a:pt x="15722" y="13148"/>
                  <a:pt x="14407" y="14070"/>
                  <a:pt x="12797" y="14557"/>
                </a:cubicBezTo>
                <a:lnTo>
                  <a:pt x="15393" y="19270"/>
                </a:lnTo>
                <a:lnTo>
                  <a:pt x="16242" y="16922"/>
                </a:lnTo>
                <a:cubicBezTo>
                  <a:pt x="16380" y="16522"/>
                  <a:pt x="16640" y="16365"/>
                  <a:pt x="17038" y="16452"/>
                </a:cubicBezTo>
                <a:lnTo>
                  <a:pt x="19547" y="17043"/>
                </a:lnTo>
                <a:close/>
              </a:path>
            </a:pathLst>
          </a:custGeom>
          <a:solidFill>
            <a:srgbClr val="FF9244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213531" y="4177335"/>
            <a:ext cx="3756624" cy="2057400"/>
          </a:xfrm>
          <a:prstGeom prst="rect">
            <a:avLst/>
          </a:prstGeom>
          <a:noFill/>
          <a:ln w="38100">
            <a:solidFill>
              <a:srgbClr val="0018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3408620" y="4328872"/>
            <a:ext cx="30938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Montserrat" charset="0"/>
                <a:ea typeface="Montserrat" charset="0"/>
                <a:cs typeface="Montserrat" charset="0"/>
              </a:rPr>
              <a:t>Inflexibilidad y Resistencia al Cambio</a:t>
            </a:r>
          </a:p>
          <a:p>
            <a:endParaRPr lang="es-ES" b="1" dirty="0">
              <a:latin typeface="Montserrat" charset="0"/>
              <a:ea typeface="Montserrat" charset="0"/>
              <a:cs typeface="Montserrat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Montserrat" charset="0"/>
                <a:ea typeface="Montserrat" charset="0"/>
                <a:cs typeface="Montserrat" charset="0"/>
              </a:rPr>
              <a:t> No Proveer Recursos o Apoyo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829436" y="1747259"/>
            <a:ext cx="3772109" cy="2057400"/>
          </a:xfrm>
          <a:prstGeom prst="rect">
            <a:avLst/>
          </a:prstGeom>
          <a:noFill/>
          <a:ln w="38100">
            <a:solidFill>
              <a:srgbClr val="0018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974827" y="2136509"/>
            <a:ext cx="3626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latin typeface="Montserrat" charset="0"/>
                <a:ea typeface="Montserrat" charset="0"/>
                <a:cs typeface="Montserrat" charset="0"/>
              </a:rPr>
              <a:t>Evitar</a:t>
            </a:r>
            <a:r>
              <a:rPr lang="en-US" b="1" dirty="0">
                <a:latin typeface="Montserrat" charset="0"/>
                <a:ea typeface="Montserrat" charset="0"/>
                <a:cs typeface="Montserrat" charset="0"/>
              </a:rPr>
              <a:t> la </a:t>
            </a:r>
            <a:r>
              <a:rPr lang="en-US" b="1" dirty="0" err="1">
                <a:latin typeface="Montserrat" charset="0"/>
                <a:ea typeface="Montserrat" charset="0"/>
                <a:cs typeface="Montserrat" charset="0"/>
              </a:rPr>
              <a:t>Responsabilidad</a:t>
            </a:r>
            <a:endParaRPr lang="en-US" b="1" dirty="0">
              <a:latin typeface="Montserrat" charset="0"/>
              <a:ea typeface="Montserrat" charset="0"/>
              <a:cs typeface="Montserrat" charset="0"/>
            </a:endParaRPr>
          </a:p>
          <a:p>
            <a:endParaRPr lang="en-US" b="1" dirty="0">
              <a:latin typeface="Montserrat" charset="0"/>
              <a:ea typeface="Montserrat" charset="0"/>
              <a:cs typeface="Montserrat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Montserrat" charset="0"/>
                <a:ea typeface="Montserrat" charset="0"/>
                <a:cs typeface="Montserrat" charset="0"/>
              </a:rPr>
              <a:t>Falta de Comunicación</a:t>
            </a: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4015133" y="3576057"/>
            <a:ext cx="2798731" cy="1"/>
          </a:xfrm>
          <a:prstGeom prst="line">
            <a:avLst/>
          </a:prstGeom>
          <a:ln w="38100">
            <a:solidFill>
              <a:srgbClr val="00187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Shape 678"/>
          <p:cNvSpPr/>
          <p:nvPr/>
        </p:nvSpPr>
        <p:spPr>
          <a:xfrm>
            <a:off x="3213531" y="3299341"/>
            <a:ext cx="678260" cy="6788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600" extrusionOk="0">
                <a:moveTo>
                  <a:pt x="21347" y="18452"/>
                </a:moveTo>
                <a:cubicBezTo>
                  <a:pt x="21192" y="18696"/>
                  <a:pt x="20967" y="18765"/>
                  <a:pt x="20690" y="18678"/>
                </a:cubicBezTo>
                <a:lnTo>
                  <a:pt x="17332" y="17930"/>
                </a:lnTo>
                <a:lnTo>
                  <a:pt x="16155" y="21130"/>
                </a:lnTo>
                <a:cubicBezTo>
                  <a:pt x="16068" y="21409"/>
                  <a:pt x="15878" y="21565"/>
                  <a:pt x="15567" y="21600"/>
                </a:cubicBezTo>
                <a:lnTo>
                  <a:pt x="15515" y="21600"/>
                </a:lnTo>
                <a:cubicBezTo>
                  <a:pt x="15272" y="21600"/>
                  <a:pt x="15065" y="21478"/>
                  <a:pt x="14926" y="21252"/>
                </a:cubicBezTo>
                <a:lnTo>
                  <a:pt x="11430" y="14800"/>
                </a:lnTo>
                <a:cubicBezTo>
                  <a:pt x="11205" y="14835"/>
                  <a:pt x="10980" y="14852"/>
                  <a:pt x="10755" y="14852"/>
                </a:cubicBezTo>
                <a:cubicBezTo>
                  <a:pt x="10495" y="14852"/>
                  <a:pt x="10253" y="14835"/>
                  <a:pt x="9993" y="14800"/>
                </a:cubicBezTo>
                <a:lnTo>
                  <a:pt x="6549" y="21217"/>
                </a:lnTo>
                <a:cubicBezTo>
                  <a:pt x="6445" y="21478"/>
                  <a:pt x="6238" y="21600"/>
                  <a:pt x="5961" y="21600"/>
                </a:cubicBezTo>
                <a:lnTo>
                  <a:pt x="5926" y="21600"/>
                </a:lnTo>
                <a:cubicBezTo>
                  <a:pt x="5615" y="21565"/>
                  <a:pt x="5424" y="21409"/>
                  <a:pt x="5338" y="21130"/>
                </a:cubicBezTo>
                <a:lnTo>
                  <a:pt x="4161" y="17930"/>
                </a:lnTo>
                <a:lnTo>
                  <a:pt x="803" y="18678"/>
                </a:lnTo>
                <a:cubicBezTo>
                  <a:pt x="526" y="18765"/>
                  <a:pt x="301" y="18696"/>
                  <a:pt x="128" y="18452"/>
                </a:cubicBezTo>
                <a:cubicBezTo>
                  <a:pt x="-28" y="18209"/>
                  <a:pt x="-45" y="17965"/>
                  <a:pt x="93" y="17722"/>
                </a:cubicBezTo>
                <a:lnTo>
                  <a:pt x="4040" y="10470"/>
                </a:lnTo>
                <a:cubicBezTo>
                  <a:pt x="3590" y="9513"/>
                  <a:pt x="3365" y="8487"/>
                  <a:pt x="3365" y="7426"/>
                </a:cubicBezTo>
                <a:cubicBezTo>
                  <a:pt x="3365" y="5374"/>
                  <a:pt x="4092" y="3617"/>
                  <a:pt x="5528" y="2174"/>
                </a:cubicBezTo>
                <a:cubicBezTo>
                  <a:pt x="6965" y="730"/>
                  <a:pt x="8713" y="0"/>
                  <a:pt x="10755" y="0"/>
                </a:cubicBezTo>
                <a:cubicBezTo>
                  <a:pt x="12780" y="0"/>
                  <a:pt x="14528" y="730"/>
                  <a:pt x="15965" y="2174"/>
                </a:cubicBezTo>
                <a:cubicBezTo>
                  <a:pt x="17401" y="3617"/>
                  <a:pt x="18128" y="5374"/>
                  <a:pt x="18128" y="7426"/>
                </a:cubicBezTo>
                <a:cubicBezTo>
                  <a:pt x="18128" y="8470"/>
                  <a:pt x="17920" y="9461"/>
                  <a:pt x="17488" y="10417"/>
                </a:cubicBezTo>
                <a:lnTo>
                  <a:pt x="21434" y="17722"/>
                </a:lnTo>
                <a:cubicBezTo>
                  <a:pt x="21555" y="17965"/>
                  <a:pt x="21520" y="18209"/>
                  <a:pt x="21347" y="18452"/>
                </a:cubicBezTo>
                <a:close/>
                <a:moveTo>
                  <a:pt x="8609" y="14504"/>
                </a:moveTo>
                <a:cubicBezTo>
                  <a:pt x="7051" y="14070"/>
                  <a:pt x="5770" y="13183"/>
                  <a:pt x="4784" y="11861"/>
                </a:cubicBezTo>
                <a:lnTo>
                  <a:pt x="1980" y="17043"/>
                </a:lnTo>
                <a:lnTo>
                  <a:pt x="4455" y="16452"/>
                </a:lnTo>
                <a:cubicBezTo>
                  <a:pt x="4853" y="16365"/>
                  <a:pt x="5113" y="16522"/>
                  <a:pt x="5251" y="16922"/>
                </a:cubicBezTo>
                <a:lnTo>
                  <a:pt x="6099" y="19270"/>
                </a:lnTo>
                <a:lnTo>
                  <a:pt x="8609" y="14504"/>
                </a:lnTo>
                <a:close/>
                <a:moveTo>
                  <a:pt x="10738" y="13496"/>
                </a:moveTo>
                <a:cubicBezTo>
                  <a:pt x="12399" y="13496"/>
                  <a:pt x="13801" y="12904"/>
                  <a:pt x="14995" y="11704"/>
                </a:cubicBezTo>
                <a:cubicBezTo>
                  <a:pt x="16190" y="10504"/>
                  <a:pt x="16778" y="9078"/>
                  <a:pt x="16778" y="7426"/>
                </a:cubicBezTo>
                <a:cubicBezTo>
                  <a:pt x="16778" y="5774"/>
                  <a:pt x="16190" y="4348"/>
                  <a:pt x="14995" y="3148"/>
                </a:cubicBezTo>
                <a:cubicBezTo>
                  <a:pt x="13801" y="1948"/>
                  <a:pt x="12399" y="1357"/>
                  <a:pt x="10738" y="1357"/>
                </a:cubicBezTo>
                <a:cubicBezTo>
                  <a:pt x="9059" y="1357"/>
                  <a:pt x="7640" y="1948"/>
                  <a:pt x="6463" y="3148"/>
                </a:cubicBezTo>
                <a:cubicBezTo>
                  <a:pt x="5303" y="4348"/>
                  <a:pt x="4715" y="5774"/>
                  <a:pt x="4715" y="7426"/>
                </a:cubicBezTo>
                <a:cubicBezTo>
                  <a:pt x="4715" y="9078"/>
                  <a:pt x="5303" y="10504"/>
                  <a:pt x="6463" y="11704"/>
                </a:cubicBezTo>
                <a:cubicBezTo>
                  <a:pt x="7640" y="12904"/>
                  <a:pt x="9059" y="13496"/>
                  <a:pt x="10738" y="13496"/>
                </a:cubicBezTo>
                <a:close/>
                <a:moveTo>
                  <a:pt x="19547" y="17043"/>
                </a:moveTo>
                <a:lnTo>
                  <a:pt x="16692" y="11774"/>
                </a:lnTo>
                <a:cubicBezTo>
                  <a:pt x="15722" y="13148"/>
                  <a:pt x="14407" y="14070"/>
                  <a:pt x="12797" y="14557"/>
                </a:cubicBezTo>
                <a:lnTo>
                  <a:pt x="15393" y="19270"/>
                </a:lnTo>
                <a:lnTo>
                  <a:pt x="16242" y="16922"/>
                </a:lnTo>
                <a:cubicBezTo>
                  <a:pt x="16380" y="16522"/>
                  <a:pt x="16640" y="16365"/>
                  <a:pt x="17038" y="16452"/>
                </a:cubicBezTo>
                <a:lnTo>
                  <a:pt x="19547" y="17043"/>
                </a:lnTo>
                <a:close/>
              </a:path>
            </a:pathLst>
          </a:custGeom>
          <a:solidFill>
            <a:srgbClr val="FF9244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4206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 animBg="1"/>
      <p:bldP spid="29" grpId="0" animBg="1"/>
      <p:bldP spid="4" grpId="0" animBg="1"/>
      <p:bldP spid="24" grpId="0" animBg="1"/>
      <p:bldP spid="17" grpId="0" animBg="1"/>
      <p:bldP spid="28" grpId="0"/>
      <p:bldP spid="32" grpId="0" animBg="1"/>
      <p:bldP spid="33" grpId="0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7259" y="1510636"/>
            <a:ext cx="5148788" cy="559596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1600" dirty="0" err="1">
                <a:latin typeface="Montserrat" charset="0"/>
                <a:ea typeface="Montserrat" charset="0"/>
                <a:cs typeface="Montserrat" charset="0"/>
              </a:rPr>
              <a:t>Responde</a:t>
            </a:r>
            <a:r>
              <a:rPr lang="en-US" sz="1600" dirty="0">
                <a:latin typeface="Montserrat" charset="0"/>
                <a:ea typeface="Montserrat" charset="0"/>
                <a:cs typeface="Montserrat" charset="0"/>
              </a:rPr>
              <a:t> las </a:t>
            </a:r>
            <a:r>
              <a:rPr lang="en-US" sz="1600" dirty="0" err="1">
                <a:latin typeface="Montserrat" charset="0"/>
                <a:ea typeface="Montserrat" charset="0"/>
                <a:cs typeface="Montserrat" charset="0"/>
              </a:rPr>
              <a:t>preguntas</a:t>
            </a:r>
            <a:r>
              <a:rPr lang="en-US" sz="1600" dirty="0">
                <a:latin typeface="Montserrat" charset="0"/>
                <a:ea typeface="Montserrat" charset="0"/>
                <a:cs typeface="Montserrat" charset="0"/>
              </a:rPr>
              <a:t> para </a:t>
            </a:r>
            <a:r>
              <a:rPr lang="en-US" sz="1600" dirty="0" err="1">
                <a:latin typeface="Montserrat" charset="0"/>
                <a:ea typeface="Montserrat" charset="0"/>
                <a:cs typeface="Montserrat" charset="0"/>
              </a:rPr>
              <a:t>identificar</a:t>
            </a:r>
            <a:endParaRPr lang="en-US" sz="1600" dirty="0">
              <a:latin typeface="Montserrat" charset="0"/>
              <a:ea typeface="Montserrat" charset="0"/>
              <a:cs typeface="Montserrat" charset="0"/>
            </a:endParaRPr>
          </a:p>
          <a:p>
            <a:pPr algn="l">
              <a:lnSpc>
                <a:spcPct val="100000"/>
              </a:lnSpc>
            </a:pPr>
            <a:r>
              <a:rPr lang="en-US" sz="1600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1600" dirty="0" err="1">
                <a:latin typeface="Montserrat" charset="0"/>
                <a:ea typeface="Montserrat" charset="0"/>
                <a:cs typeface="Montserrat" charset="0"/>
              </a:rPr>
              <a:t>tu</a:t>
            </a:r>
            <a:r>
              <a:rPr lang="en-US" sz="1600" dirty="0"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1600" dirty="0" err="1">
                <a:latin typeface="Montserrat" charset="0"/>
                <a:ea typeface="Montserrat" charset="0"/>
                <a:cs typeface="Montserrat" charset="0"/>
              </a:rPr>
              <a:t>estilo</a:t>
            </a:r>
            <a:r>
              <a:rPr lang="en-US" sz="1600" dirty="0">
                <a:latin typeface="Montserrat" charset="0"/>
                <a:ea typeface="Montserrat" charset="0"/>
                <a:cs typeface="Montserrat" charset="0"/>
              </a:rPr>
              <a:t> de </a:t>
            </a:r>
            <a:r>
              <a:rPr lang="en-US" sz="1600" dirty="0" err="1">
                <a:latin typeface="Montserrat" charset="0"/>
                <a:ea typeface="Montserrat" charset="0"/>
                <a:cs typeface="Montserrat" charset="0"/>
              </a:rPr>
              <a:t>liderazgo</a:t>
            </a:r>
            <a:r>
              <a:rPr lang="en-US" sz="1600" dirty="0">
                <a:latin typeface="Montserrat" charset="0"/>
                <a:ea typeface="Montserrat" charset="0"/>
                <a:cs typeface="Montserrat" charset="0"/>
              </a:rPr>
              <a:t>: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3136" y="324370"/>
            <a:ext cx="6515521" cy="1294677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Evaluacion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 del </a:t>
            </a:r>
            <a:br>
              <a:rPr lang="en-US" dirty="0">
                <a:latin typeface="Abril Fatface" charset="0"/>
                <a:ea typeface="Abril Fatface" charset="0"/>
                <a:cs typeface="Abril Fatface" charset="0"/>
              </a:rPr>
            </a:br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tipo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 de </a:t>
            </a:r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liderazgo</a:t>
            </a:r>
            <a:endParaRPr lang="en-US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26" name="Parallelogram 25"/>
          <p:cNvSpPr/>
          <p:nvPr/>
        </p:nvSpPr>
        <p:spPr>
          <a:xfrm>
            <a:off x="28833" y="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arallelogram 28"/>
          <p:cNvSpPr/>
          <p:nvPr/>
        </p:nvSpPr>
        <p:spPr>
          <a:xfrm>
            <a:off x="875493" y="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350" y="1577333"/>
            <a:ext cx="5263881" cy="521027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34405" y="2396535"/>
            <a:ext cx="284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Montserrat" charset="0"/>
                <a:ea typeface="Montserrat" charset="0"/>
                <a:cs typeface="Montserrat" charset="0"/>
              </a:rPr>
              <a:t>¿Cómo abordas la toma de decisiones?</a:t>
            </a:r>
          </a:p>
        </p:txBody>
      </p:sp>
      <p:sp>
        <p:nvSpPr>
          <p:cNvPr id="30" name="Oval 29"/>
          <p:cNvSpPr/>
          <p:nvPr/>
        </p:nvSpPr>
        <p:spPr>
          <a:xfrm>
            <a:off x="434054" y="2194384"/>
            <a:ext cx="1050637" cy="1050637"/>
          </a:xfrm>
          <a:prstGeom prst="ellipse">
            <a:avLst/>
          </a:prstGeom>
          <a:solidFill>
            <a:srgbClr val="FF9244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83768" y="2454413"/>
            <a:ext cx="731417" cy="530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01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12911" y="3640381"/>
            <a:ext cx="284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Montserrat" charset="0"/>
                <a:ea typeface="Montserrat" charset="0"/>
                <a:cs typeface="Montserrat" charset="0"/>
              </a:rPr>
              <a:t>¿Cómo manejas los errores de tu equipo?</a:t>
            </a:r>
          </a:p>
        </p:txBody>
      </p:sp>
      <p:sp>
        <p:nvSpPr>
          <p:cNvPr id="35" name="Oval 34"/>
          <p:cNvSpPr/>
          <p:nvPr/>
        </p:nvSpPr>
        <p:spPr>
          <a:xfrm>
            <a:off x="402665" y="3505050"/>
            <a:ext cx="1050637" cy="1050637"/>
          </a:xfrm>
          <a:prstGeom prst="ellipse">
            <a:avLst/>
          </a:prstGeom>
          <a:solidFill>
            <a:srgbClr val="00187E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562274" y="3765079"/>
            <a:ext cx="731417" cy="530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02</a:t>
            </a:r>
          </a:p>
        </p:txBody>
      </p:sp>
      <p:sp>
        <p:nvSpPr>
          <p:cNvPr id="6" name="Oval 34">
            <a:extLst>
              <a:ext uri="{FF2B5EF4-FFF2-40B4-BE49-F238E27FC236}">
                <a16:creationId xmlns:a16="http://schemas.microsoft.com/office/drawing/2014/main" id="{0FCF0FCD-4566-264B-5EDD-8FDDBA292761}"/>
              </a:ext>
            </a:extLst>
          </p:cNvPr>
          <p:cNvSpPr/>
          <p:nvPr/>
        </p:nvSpPr>
        <p:spPr>
          <a:xfrm>
            <a:off x="402665" y="4645887"/>
            <a:ext cx="1050637" cy="1050637"/>
          </a:xfrm>
          <a:prstGeom prst="ellipse">
            <a:avLst/>
          </a:prstGeom>
          <a:solidFill>
            <a:srgbClr val="00187E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35">
            <a:extLst>
              <a:ext uri="{FF2B5EF4-FFF2-40B4-BE49-F238E27FC236}">
                <a16:creationId xmlns:a16="http://schemas.microsoft.com/office/drawing/2014/main" id="{50AF6003-0CD1-E3EF-A0D7-D35A2A6B5592}"/>
              </a:ext>
            </a:extLst>
          </p:cNvPr>
          <p:cNvSpPr txBox="1"/>
          <p:nvPr/>
        </p:nvSpPr>
        <p:spPr>
          <a:xfrm>
            <a:off x="555376" y="4884227"/>
            <a:ext cx="731417" cy="530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03</a:t>
            </a:r>
          </a:p>
        </p:txBody>
      </p:sp>
      <p:sp>
        <p:nvSpPr>
          <p:cNvPr id="9" name="TextBox 31">
            <a:extLst>
              <a:ext uri="{FF2B5EF4-FFF2-40B4-BE49-F238E27FC236}">
                <a16:creationId xmlns:a16="http://schemas.microsoft.com/office/drawing/2014/main" id="{C19348B8-6F12-7E29-6EE1-23F6728FA323}"/>
              </a:ext>
            </a:extLst>
          </p:cNvPr>
          <p:cNvSpPr txBox="1"/>
          <p:nvPr/>
        </p:nvSpPr>
        <p:spPr>
          <a:xfrm>
            <a:off x="1582891" y="4884227"/>
            <a:ext cx="2846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Montserrat" charset="0"/>
                <a:ea typeface="Montserrat" charset="0"/>
                <a:cs typeface="Montserrat" charset="0"/>
              </a:rPr>
              <a:t>¿Cómo motivas a tu equipo?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1DA72B0-2AA5-7DB8-BADA-9B1E9616A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0322" y="5912178"/>
            <a:ext cx="1200329" cy="83099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7343D38-36FC-2051-313C-72C78DABA915}"/>
              </a:ext>
            </a:extLst>
          </p:cNvPr>
          <p:cNvSpPr/>
          <p:nvPr/>
        </p:nvSpPr>
        <p:spPr>
          <a:xfrm>
            <a:off x="395765" y="5736974"/>
            <a:ext cx="1050637" cy="1050637"/>
          </a:xfrm>
          <a:prstGeom prst="ellipse">
            <a:avLst/>
          </a:prstGeom>
          <a:solidFill>
            <a:srgbClr val="FF9244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35">
            <a:extLst>
              <a:ext uri="{FF2B5EF4-FFF2-40B4-BE49-F238E27FC236}">
                <a16:creationId xmlns:a16="http://schemas.microsoft.com/office/drawing/2014/main" id="{15C44D83-2576-A552-FF7D-9B8D8A43A5D2}"/>
              </a:ext>
            </a:extLst>
          </p:cNvPr>
          <p:cNvSpPr txBox="1"/>
          <p:nvPr/>
        </p:nvSpPr>
        <p:spPr>
          <a:xfrm>
            <a:off x="567551" y="6049850"/>
            <a:ext cx="731417" cy="530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04</a:t>
            </a:r>
          </a:p>
        </p:txBody>
      </p:sp>
      <p:sp>
        <p:nvSpPr>
          <p:cNvPr id="14" name="TextBox 31">
            <a:extLst>
              <a:ext uri="{FF2B5EF4-FFF2-40B4-BE49-F238E27FC236}">
                <a16:creationId xmlns:a16="http://schemas.microsoft.com/office/drawing/2014/main" id="{D15A514B-8E22-AF45-EFE9-872F5BF36F14}"/>
              </a:ext>
            </a:extLst>
          </p:cNvPr>
          <p:cNvSpPr txBox="1"/>
          <p:nvPr/>
        </p:nvSpPr>
        <p:spPr>
          <a:xfrm>
            <a:off x="1582891" y="5927130"/>
            <a:ext cx="328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Montserrat" charset="0"/>
                <a:ea typeface="Montserrat" charset="0"/>
                <a:cs typeface="Montserrat" charset="0"/>
              </a:rPr>
              <a:t>¿Cómo gestionas el desempeño del equipo?</a:t>
            </a:r>
          </a:p>
        </p:txBody>
      </p:sp>
    </p:spTree>
    <p:extLst>
      <p:ext uri="{BB962C8B-B14F-4D97-AF65-F5344CB8AC3E}">
        <p14:creationId xmlns:p14="http://schemas.microsoft.com/office/powerpoint/2010/main" val="377131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26" grpId="0" animBg="1"/>
      <p:bldP spid="29" grpId="0" animBg="1"/>
      <p:bldP spid="24" grpId="0"/>
      <p:bldP spid="30" grpId="0" animBg="1"/>
      <p:bldP spid="31" grpId="0"/>
      <p:bldP spid="32" grpId="0"/>
      <p:bldP spid="35" grpId="0" animBg="1"/>
      <p:bldP spid="36" grpId="0"/>
      <p:bldP spid="6" grpId="0" animBg="1"/>
      <p:bldP spid="8" grpId="0"/>
      <p:bldP spid="9" grpId="0"/>
      <p:bldP spid="5" grpId="0" animBg="1"/>
      <p:bldP spid="11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394" y="521013"/>
            <a:ext cx="10363928" cy="961660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latin typeface="Abril Fatface" charset="0"/>
                <a:ea typeface="Abril Fatface" charset="0"/>
                <a:cs typeface="Abril Fatface" charset="0"/>
              </a:rPr>
              <a:t>Conclusion y </a:t>
            </a:r>
            <a:r>
              <a:rPr lang="en-US" sz="5400" dirty="0" err="1">
                <a:latin typeface="Abril Fatface" charset="0"/>
                <a:ea typeface="Abril Fatface" charset="0"/>
                <a:cs typeface="Abril Fatface" charset="0"/>
              </a:rPr>
              <a:t>Proximos</a:t>
            </a:r>
            <a:r>
              <a:rPr lang="en-US" sz="5400" dirty="0">
                <a:latin typeface="Abril Fatface" charset="0"/>
                <a:ea typeface="Abril Fatface" charset="0"/>
                <a:cs typeface="Abril Fatface" charset="0"/>
              </a:rPr>
              <a:t> Pasos</a:t>
            </a:r>
          </a:p>
        </p:txBody>
      </p:sp>
      <p:sp>
        <p:nvSpPr>
          <p:cNvPr id="11" name="Shape 644"/>
          <p:cNvSpPr/>
          <p:nvPr/>
        </p:nvSpPr>
        <p:spPr>
          <a:xfrm>
            <a:off x="6178492" y="1746863"/>
            <a:ext cx="737722" cy="694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2" h="21600" extrusionOk="0">
                <a:moveTo>
                  <a:pt x="21559" y="2839"/>
                </a:moveTo>
                <a:cubicBezTo>
                  <a:pt x="21576" y="3155"/>
                  <a:pt x="21541" y="3711"/>
                  <a:pt x="21402" y="4454"/>
                </a:cubicBezTo>
                <a:cubicBezTo>
                  <a:pt x="21280" y="5196"/>
                  <a:pt x="21019" y="5827"/>
                  <a:pt x="20618" y="6346"/>
                </a:cubicBezTo>
                <a:cubicBezTo>
                  <a:pt x="19834" y="7367"/>
                  <a:pt x="18650" y="7887"/>
                  <a:pt x="17082" y="7924"/>
                </a:cubicBezTo>
                <a:cubicBezTo>
                  <a:pt x="16629" y="9297"/>
                  <a:pt x="15897" y="10447"/>
                  <a:pt x="14887" y="11357"/>
                </a:cubicBezTo>
                <a:cubicBezTo>
                  <a:pt x="13859" y="12285"/>
                  <a:pt x="12710" y="12804"/>
                  <a:pt x="11421" y="12953"/>
                </a:cubicBezTo>
                <a:lnTo>
                  <a:pt x="11421" y="17963"/>
                </a:lnTo>
                <a:lnTo>
                  <a:pt x="13493" y="17963"/>
                </a:lnTo>
                <a:cubicBezTo>
                  <a:pt x="13685" y="17963"/>
                  <a:pt x="13842" y="18037"/>
                  <a:pt x="13964" y="18186"/>
                </a:cubicBezTo>
                <a:cubicBezTo>
                  <a:pt x="14103" y="18334"/>
                  <a:pt x="14155" y="18501"/>
                  <a:pt x="14155" y="18705"/>
                </a:cubicBezTo>
                <a:cubicBezTo>
                  <a:pt x="14155" y="18891"/>
                  <a:pt x="14086" y="19058"/>
                  <a:pt x="13964" y="19188"/>
                </a:cubicBezTo>
                <a:cubicBezTo>
                  <a:pt x="13824" y="19318"/>
                  <a:pt x="13685" y="19392"/>
                  <a:pt x="13493" y="19392"/>
                </a:cubicBezTo>
                <a:lnTo>
                  <a:pt x="8041" y="19392"/>
                </a:lnTo>
                <a:cubicBezTo>
                  <a:pt x="7832" y="19392"/>
                  <a:pt x="7675" y="19318"/>
                  <a:pt x="7553" y="19188"/>
                </a:cubicBezTo>
                <a:cubicBezTo>
                  <a:pt x="7431" y="19058"/>
                  <a:pt x="7362" y="18891"/>
                  <a:pt x="7362" y="18705"/>
                </a:cubicBezTo>
                <a:cubicBezTo>
                  <a:pt x="7362" y="18501"/>
                  <a:pt x="7431" y="18334"/>
                  <a:pt x="7553" y="18186"/>
                </a:cubicBezTo>
                <a:cubicBezTo>
                  <a:pt x="7675" y="18037"/>
                  <a:pt x="7832" y="17963"/>
                  <a:pt x="8041" y="17963"/>
                </a:cubicBezTo>
                <a:lnTo>
                  <a:pt x="10062" y="17963"/>
                </a:lnTo>
                <a:lnTo>
                  <a:pt x="10062" y="12953"/>
                </a:lnTo>
                <a:cubicBezTo>
                  <a:pt x="8773" y="12804"/>
                  <a:pt x="7606" y="12285"/>
                  <a:pt x="6578" y="11357"/>
                </a:cubicBezTo>
                <a:cubicBezTo>
                  <a:pt x="5550" y="10447"/>
                  <a:pt x="4819" y="9297"/>
                  <a:pt x="4401" y="7924"/>
                </a:cubicBezTo>
                <a:cubicBezTo>
                  <a:pt x="2850" y="7849"/>
                  <a:pt x="1701" y="7330"/>
                  <a:pt x="934" y="6346"/>
                </a:cubicBezTo>
                <a:cubicBezTo>
                  <a:pt x="551" y="5827"/>
                  <a:pt x="290" y="5196"/>
                  <a:pt x="150" y="4454"/>
                </a:cubicBezTo>
                <a:cubicBezTo>
                  <a:pt x="28" y="3711"/>
                  <a:pt x="-24" y="3155"/>
                  <a:pt x="11" y="2839"/>
                </a:cubicBezTo>
                <a:cubicBezTo>
                  <a:pt x="28" y="2505"/>
                  <a:pt x="63" y="2227"/>
                  <a:pt x="98" y="2023"/>
                </a:cubicBezTo>
                <a:cubicBezTo>
                  <a:pt x="185" y="1633"/>
                  <a:pt x="411" y="1429"/>
                  <a:pt x="777" y="1429"/>
                </a:cubicBezTo>
                <a:lnTo>
                  <a:pt x="3982" y="1429"/>
                </a:lnTo>
                <a:lnTo>
                  <a:pt x="3982" y="724"/>
                </a:lnTo>
                <a:cubicBezTo>
                  <a:pt x="3982" y="501"/>
                  <a:pt x="4035" y="334"/>
                  <a:pt x="4174" y="204"/>
                </a:cubicBezTo>
                <a:cubicBezTo>
                  <a:pt x="4296" y="56"/>
                  <a:pt x="4453" y="0"/>
                  <a:pt x="4662" y="0"/>
                </a:cubicBezTo>
                <a:lnTo>
                  <a:pt x="16821" y="0"/>
                </a:lnTo>
                <a:cubicBezTo>
                  <a:pt x="16995" y="0"/>
                  <a:pt x="17151" y="56"/>
                  <a:pt x="17291" y="204"/>
                </a:cubicBezTo>
                <a:cubicBezTo>
                  <a:pt x="17430" y="334"/>
                  <a:pt x="17500" y="501"/>
                  <a:pt x="17500" y="724"/>
                </a:cubicBezTo>
                <a:lnTo>
                  <a:pt x="17500" y="1429"/>
                </a:lnTo>
                <a:lnTo>
                  <a:pt x="20792" y="1429"/>
                </a:lnTo>
                <a:cubicBezTo>
                  <a:pt x="21158" y="1429"/>
                  <a:pt x="21384" y="1633"/>
                  <a:pt x="21471" y="2023"/>
                </a:cubicBezTo>
                <a:cubicBezTo>
                  <a:pt x="21506" y="2227"/>
                  <a:pt x="21524" y="2505"/>
                  <a:pt x="21559" y="2839"/>
                </a:cubicBezTo>
                <a:close/>
                <a:moveTo>
                  <a:pt x="4070" y="6439"/>
                </a:moveTo>
                <a:cubicBezTo>
                  <a:pt x="4000" y="6012"/>
                  <a:pt x="3982" y="5641"/>
                  <a:pt x="3982" y="5307"/>
                </a:cubicBezTo>
                <a:lnTo>
                  <a:pt x="3982" y="2876"/>
                </a:lnTo>
                <a:lnTo>
                  <a:pt x="1370" y="2876"/>
                </a:lnTo>
                <a:cubicBezTo>
                  <a:pt x="1335" y="3990"/>
                  <a:pt x="1544" y="4843"/>
                  <a:pt x="1997" y="5437"/>
                </a:cubicBezTo>
                <a:cubicBezTo>
                  <a:pt x="2450" y="6012"/>
                  <a:pt x="3129" y="6346"/>
                  <a:pt x="4070" y="6439"/>
                </a:cubicBezTo>
                <a:close/>
                <a:moveTo>
                  <a:pt x="16141" y="1429"/>
                </a:moveTo>
                <a:lnTo>
                  <a:pt x="5324" y="1429"/>
                </a:lnTo>
                <a:lnTo>
                  <a:pt x="5324" y="5307"/>
                </a:lnTo>
                <a:cubicBezTo>
                  <a:pt x="5324" y="7014"/>
                  <a:pt x="5864" y="8480"/>
                  <a:pt x="6909" y="9724"/>
                </a:cubicBezTo>
                <a:cubicBezTo>
                  <a:pt x="7971" y="10948"/>
                  <a:pt x="9243" y="11561"/>
                  <a:pt x="10741" y="11561"/>
                </a:cubicBezTo>
                <a:cubicBezTo>
                  <a:pt x="12239" y="11561"/>
                  <a:pt x="13511" y="10948"/>
                  <a:pt x="14556" y="9724"/>
                </a:cubicBezTo>
                <a:cubicBezTo>
                  <a:pt x="15619" y="8480"/>
                  <a:pt x="16141" y="7014"/>
                  <a:pt x="16141" y="5307"/>
                </a:cubicBezTo>
                <a:lnTo>
                  <a:pt x="16141" y="1429"/>
                </a:lnTo>
                <a:close/>
                <a:moveTo>
                  <a:pt x="16002" y="20357"/>
                </a:moveTo>
                <a:cubicBezTo>
                  <a:pt x="16124" y="20505"/>
                  <a:pt x="16193" y="20672"/>
                  <a:pt x="16193" y="20876"/>
                </a:cubicBezTo>
                <a:cubicBezTo>
                  <a:pt x="16193" y="21080"/>
                  <a:pt x="16124" y="21266"/>
                  <a:pt x="16002" y="21396"/>
                </a:cubicBezTo>
                <a:cubicBezTo>
                  <a:pt x="15880" y="21526"/>
                  <a:pt x="15706" y="21600"/>
                  <a:pt x="15514" y="21600"/>
                </a:cubicBezTo>
                <a:lnTo>
                  <a:pt x="6003" y="21600"/>
                </a:lnTo>
                <a:cubicBezTo>
                  <a:pt x="5811" y="21600"/>
                  <a:pt x="5637" y="21526"/>
                  <a:pt x="5515" y="21396"/>
                </a:cubicBezTo>
                <a:cubicBezTo>
                  <a:pt x="5376" y="21266"/>
                  <a:pt x="5324" y="21080"/>
                  <a:pt x="5324" y="20876"/>
                </a:cubicBezTo>
                <a:cubicBezTo>
                  <a:pt x="5324" y="20672"/>
                  <a:pt x="5376" y="20487"/>
                  <a:pt x="5515" y="20357"/>
                </a:cubicBezTo>
                <a:cubicBezTo>
                  <a:pt x="5637" y="20208"/>
                  <a:pt x="5811" y="20153"/>
                  <a:pt x="6003" y="20153"/>
                </a:cubicBezTo>
                <a:lnTo>
                  <a:pt x="15514" y="20153"/>
                </a:lnTo>
                <a:cubicBezTo>
                  <a:pt x="15706" y="20153"/>
                  <a:pt x="15880" y="20227"/>
                  <a:pt x="16002" y="20357"/>
                </a:cubicBezTo>
                <a:close/>
                <a:moveTo>
                  <a:pt x="20200" y="2876"/>
                </a:moveTo>
                <a:lnTo>
                  <a:pt x="17500" y="2876"/>
                </a:lnTo>
                <a:lnTo>
                  <a:pt x="17500" y="5307"/>
                </a:lnTo>
                <a:cubicBezTo>
                  <a:pt x="17500" y="5660"/>
                  <a:pt x="17465" y="6049"/>
                  <a:pt x="17413" y="6476"/>
                </a:cubicBezTo>
                <a:cubicBezTo>
                  <a:pt x="18371" y="6384"/>
                  <a:pt x="19085" y="6049"/>
                  <a:pt x="19573" y="5437"/>
                </a:cubicBezTo>
                <a:cubicBezTo>
                  <a:pt x="20026" y="4843"/>
                  <a:pt x="20235" y="3990"/>
                  <a:pt x="20200" y="2876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8" name="Parallelogram 57"/>
          <p:cNvSpPr/>
          <p:nvPr/>
        </p:nvSpPr>
        <p:spPr>
          <a:xfrm>
            <a:off x="10025268" y="-18034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Parallelogram 58"/>
          <p:cNvSpPr/>
          <p:nvPr/>
        </p:nvSpPr>
        <p:spPr>
          <a:xfrm>
            <a:off x="10871928" y="-18034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36581" y="2449283"/>
            <a:ext cx="1130647" cy="1130647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hape 766"/>
          <p:cNvSpPr/>
          <p:nvPr/>
        </p:nvSpPr>
        <p:spPr>
          <a:xfrm>
            <a:off x="1006123" y="2791983"/>
            <a:ext cx="424148" cy="424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3791"/>
                  <a:pt x="20557" y="16330"/>
                  <a:pt x="18435" y="18435"/>
                </a:cubicBezTo>
                <a:cubicBezTo>
                  <a:pt x="16330" y="20539"/>
                  <a:pt x="13791" y="21600"/>
                  <a:pt x="10800" y="21600"/>
                </a:cubicBezTo>
                <a:cubicBezTo>
                  <a:pt x="7826" y="21600"/>
                  <a:pt x="5287" y="20539"/>
                  <a:pt x="3165" y="18435"/>
                </a:cubicBezTo>
                <a:cubicBezTo>
                  <a:pt x="1061" y="16330"/>
                  <a:pt x="0" y="13791"/>
                  <a:pt x="0" y="10800"/>
                </a:cubicBezTo>
                <a:cubicBezTo>
                  <a:pt x="0" y="7826"/>
                  <a:pt x="1061" y="5270"/>
                  <a:pt x="3165" y="3165"/>
                </a:cubicBezTo>
                <a:cubicBezTo>
                  <a:pt x="5287" y="1061"/>
                  <a:pt x="7826" y="0"/>
                  <a:pt x="10800" y="0"/>
                </a:cubicBezTo>
                <a:cubicBezTo>
                  <a:pt x="13791" y="0"/>
                  <a:pt x="16330" y="1061"/>
                  <a:pt x="18435" y="3165"/>
                </a:cubicBezTo>
                <a:cubicBezTo>
                  <a:pt x="20557" y="5270"/>
                  <a:pt x="21600" y="7826"/>
                  <a:pt x="21600" y="10800"/>
                </a:cubicBezTo>
                <a:close/>
                <a:moveTo>
                  <a:pt x="20261" y="10800"/>
                </a:moveTo>
                <a:cubicBezTo>
                  <a:pt x="20261" y="8191"/>
                  <a:pt x="19339" y="5965"/>
                  <a:pt x="17496" y="4122"/>
                </a:cubicBezTo>
                <a:cubicBezTo>
                  <a:pt x="15652" y="2278"/>
                  <a:pt x="13426" y="1357"/>
                  <a:pt x="10800" y="1357"/>
                </a:cubicBezTo>
                <a:cubicBezTo>
                  <a:pt x="8191" y="1357"/>
                  <a:pt x="5965" y="2278"/>
                  <a:pt x="4122" y="4122"/>
                </a:cubicBezTo>
                <a:cubicBezTo>
                  <a:pt x="2278" y="5965"/>
                  <a:pt x="1357" y="8174"/>
                  <a:pt x="1357" y="10800"/>
                </a:cubicBezTo>
                <a:cubicBezTo>
                  <a:pt x="1357" y="13409"/>
                  <a:pt x="2278" y="15652"/>
                  <a:pt x="4122" y="17513"/>
                </a:cubicBezTo>
                <a:cubicBezTo>
                  <a:pt x="5965" y="19374"/>
                  <a:pt x="8191" y="20296"/>
                  <a:pt x="10800" y="20296"/>
                </a:cubicBezTo>
                <a:cubicBezTo>
                  <a:pt x="13426" y="20296"/>
                  <a:pt x="15652" y="19374"/>
                  <a:pt x="17496" y="17513"/>
                </a:cubicBezTo>
                <a:cubicBezTo>
                  <a:pt x="19339" y="15652"/>
                  <a:pt x="20261" y="13426"/>
                  <a:pt x="20261" y="10800"/>
                </a:cubicBezTo>
                <a:close/>
                <a:moveTo>
                  <a:pt x="16052" y="6852"/>
                </a:moveTo>
                <a:cubicBezTo>
                  <a:pt x="16383" y="7183"/>
                  <a:pt x="16383" y="7496"/>
                  <a:pt x="16070" y="7809"/>
                </a:cubicBezTo>
                <a:lnTo>
                  <a:pt x="9322" y="14557"/>
                </a:lnTo>
                <a:cubicBezTo>
                  <a:pt x="9304" y="14609"/>
                  <a:pt x="9287" y="14661"/>
                  <a:pt x="9287" y="14678"/>
                </a:cubicBezTo>
                <a:cubicBezTo>
                  <a:pt x="8957" y="14991"/>
                  <a:pt x="8626" y="14991"/>
                  <a:pt x="8313" y="14678"/>
                </a:cubicBezTo>
                <a:lnTo>
                  <a:pt x="4991" y="11304"/>
                </a:lnTo>
                <a:cubicBezTo>
                  <a:pt x="4643" y="11009"/>
                  <a:pt x="4643" y="10696"/>
                  <a:pt x="4957" y="10383"/>
                </a:cubicBezTo>
                <a:cubicBezTo>
                  <a:pt x="5287" y="10070"/>
                  <a:pt x="5600" y="10070"/>
                  <a:pt x="5913" y="10383"/>
                </a:cubicBezTo>
                <a:lnTo>
                  <a:pt x="8783" y="13200"/>
                </a:lnTo>
                <a:lnTo>
                  <a:pt x="15113" y="6835"/>
                </a:lnTo>
                <a:cubicBezTo>
                  <a:pt x="15409" y="6522"/>
                  <a:pt x="15739" y="6539"/>
                  <a:pt x="16052" y="6852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136770" y="2449283"/>
            <a:ext cx="2675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Abril Fatface" charset="0"/>
                <a:ea typeface="Abril Fatface" charset="0"/>
                <a:cs typeface="Abril Fatface" charset="0"/>
              </a:rPr>
              <a:t>Reflexiona sobre los resultados de la evaluación.</a:t>
            </a:r>
          </a:p>
        </p:txBody>
      </p:sp>
      <p:sp>
        <p:nvSpPr>
          <p:cNvPr id="19" name="Oval 18"/>
          <p:cNvSpPr/>
          <p:nvPr/>
        </p:nvSpPr>
        <p:spPr>
          <a:xfrm>
            <a:off x="625418" y="4497939"/>
            <a:ext cx="1130647" cy="1130647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hape 766"/>
          <p:cNvSpPr/>
          <p:nvPr/>
        </p:nvSpPr>
        <p:spPr>
          <a:xfrm>
            <a:off x="994960" y="4840639"/>
            <a:ext cx="424148" cy="424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3791"/>
                  <a:pt x="20557" y="16330"/>
                  <a:pt x="18435" y="18435"/>
                </a:cubicBezTo>
                <a:cubicBezTo>
                  <a:pt x="16330" y="20539"/>
                  <a:pt x="13791" y="21600"/>
                  <a:pt x="10800" y="21600"/>
                </a:cubicBezTo>
                <a:cubicBezTo>
                  <a:pt x="7826" y="21600"/>
                  <a:pt x="5287" y="20539"/>
                  <a:pt x="3165" y="18435"/>
                </a:cubicBezTo>
                <a:cubicBezTo>
                  <a:pt x="1061" y="16330"/>
                  <a:pt x="0" y="13791"/>
                  <a:pt x="0" y="10800"/>
                </a:cubicBezTo>
                <a:cubicBezTo>
                  <a:pt x="0" y="7826"/>
                  <a:pt x="1061" y="5270"/>
                  <a:pt x="3165" y="3165"/>
                </a:cubicBezTo>
                <a:cubicBezTo>
                  <a:pt x="5287" y="1061"/>
                  <a:pt x="7826" y="0"/>
                  <a:pt x="10800" y="0"/>
                </a:cubicBezTo>
                <a:cubicBezTo>
                  <a:pt x="13791" y="0"/>
                  <a:pt x="16330" y="1061"/>
                  <a:pt x="18435" y="3165"/>
                </a:cubicBezTo>
                <a:cubicBezTo>
                  <a:pt x="20557" y="5270"/>
                  <a:pt x="21600" y="7826"/>
                  <a:pt x="21600" y="10800"/>
                </a:cubicBezTo>
                <a:close/>
                <a:moveTo>
                  <a:pt x="20261" y="10800"/>
                </a:moveTo>
                <a:cubicBezTo>
                  <a:pt x="20261" y="8191"/>
                  <a:pt x="19339" y="5965"/>
                  <a:pt x="17496" y="4122"/>
                </a:cubicBezTo>
                <a:cubicBezTo>
                  <a:pt x="15652" y="2278"/>
                  <a:pt x="13426" y="1357"/>
                  <a:pt x="10800" y="1357"/>
                </a:cubicBezTo>
                <a:cubicBezTo>
                  <a:pt x="8191" y="1357"/>
                  <a:pt x="5965" y="2278"/>
                  <a:pt x="4122" y="4122"/>
                </a:cubicBezTo>
                <a:cubicBezTo>
                  <a:pt x="2278" y="5965"/>
                  <a:pt x="1357" y="8174"/>
                  <a:pt x="1357" y="10800"/>
                </a:cubicBezTo>
                <a:cubicBezTo>
                  <a:pt x="1357" y="13409"/>
                  <a:pt x="2278" y="15652"/>
                  <a:pt x="4122" y="17513"/>
                </a:cubicBezTo>
                <a:cubicBezTo>
                  <a:pt x="5965" y="19374"/>
                  <a:pt x="8191" y="20296"/>
                  <a:pt x="10800" y="20296"/>
                </a:cubicBezTo>
                <a:cubicBezTo>
                  <a:pt x="13426" y="20296"/>
                  <a:pt x="15652" y="19374"/>
                  <a:pt x="17496" y="17513"/>
                </a:cubicBezTo>
                <a:cubicBezTo>
                  <a:pt x="19339" y="15652"/>
                  <a:pt x="20261" y="13426"/>
                  <a:pt x="20261" y="10800"/>
                </a:cubicBezTo>
                <a:close/>
                <a:moveTo>
                  <a:pt x="16052" y="6852"/>
                </a:moveTo>
                <a:cubicBezTo>
                  <a:pt x="16383" y="7183"/>
                  <a:pt x="16383" y="7496"/>
                  <a:pt x="16070" y="7809"/>
                </a:cubicBezTo>
                <a:lnTo>
                  <a:pt x="9322" y="14557"/>
                </a:lnTo>
                <a:cubicBezTo>
                  <a:pt x="9304" y="14609"/>
                  <a:pt x="9287" y="14661"/>
                  <a:pt x="9287" y="14678"/>
                </a:cubicBezTo>
                <a:cubicBezTo>
                  <a:pt x="8957" y="14991"/>
                  <a:pt x="8626" y="14991"/>
                  <a:pt x="8313" y="14678"/>
                </a:cubicBezTo>
                <a:lnTo>
                  <a:pt x="4991" y="11304"/>
                </a:lnTo>
                <a:cubicBezTo>
                  <a:pt x="4643" y="11009"/>
                  <a:pt x="4643" y="10696"/>
                  <a:pt x="4957" y="10383"/>
                </a:cubicBezTo>
                <a:cubicBezTo>
                  <a:pt x="5287" y="10070"/>
                  <a:pt x="5600" y="10070"/>
                  <a:pt x="5913" y="10383"/>
                </a:cubicBezTo>
                <a:lnTo>
                  <a:pt x="8783" y="13200"/>
                </a:lnTo>
                <a:lnTo>
                  <a:pt x="15113" y="6835"/>
                </a:lnTo>
                <a:cubicBezTo>
                  <a:pt x="15409" y="6522"/>
                  <a:pt x="15739" y="6539"/>
                  <a:pt x="16052" y="6852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125607" y="4497939"/>
            <a:ext cx="2289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Abril Fatface" charset="0"/>
                <a:ea typeface="Abril Fatface" charset="0"/>
                <a:cs typeface="Abril Fatface" charset="0"/>
              </a:rPr>
              <a:t>Desarrolla un Plan de Acción Personal.</a:t>
            </a:r>
          </a:p>
        </p:txBody>
      </p:sp>
      <p:sp>
        <p:nvSpPr>
          <p:cNvPr id="23" name="Oval 22"/>
          <p:cNvSpPr/>
          <p:nvPr/>
        </p:nvSpPr>
        <p:spPr>
          <a:xfrm>
            <a:off x="5785567" y="2449283"/>
            <a:ext cx="1130647" cy="1130647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hape 766"/>
          <p:cNvSpPr/>
          <p:nvPr/>
        </p:nvSpPr>
        <p:spPr>
          <a:xfrm>
            <a:off x="6155109" y="2791983"/>
            <a:ext cx="424148" cy="424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3791"/>
                  <a:pt x="20557" y="16330"/>
                  <a:pt x="18435" y="18435"/>
                </a:cubicBezTo>
                <a:cubicBezTo>
                  <a:pt x="16330" y="20539"/>
                  <a:pt x="13791" y="21600"/>
                  <a:pt x="10800" y="21600"/>
                </a:cubicBezTo>
                <a:cubicBezTo>
                  <a:pt x="7826" y="21600"/>
                  <a:pt x="5287" y="20539"/>
                  <a:pt x="3165" y="18435"/>
                </a:cubicBezTo>
                <a:cubicBezTo>
                  <a:pt x="1061" y="16330"/>
                  <a:pt x="0" y="13791"/>
                  <a:pt x="0" y="10800"/>
                </a:cubicBezTo>
                <a:cubicBezTo>
                  <a:pt x="0" y="7826"/>
                  <a:pt x="1061" y="5270"/>
                  <a:pt x="3165" y="3165"/>
                </a:cubicBezTo>
                <a:cubicBezTo>
                  <a:pt x="5287" y="1061"/>
                  <a:pt x="7826" y="0"/>
                  <a:pt x="10800" y="0"/>
                </a:cubicBezTo>
                <a:cubicBezTo>
                  <a:pt x="13791" y="0"/>
                  <a:pt x="16330" y="1061"/>
                  <a:pt x="18435" y="3165"/>
                </a:cubicBezTo>
                <a:cubicBezTo>
                  <a:pt x="20557" y="5270"/>
                  <a:pt x="21600" y="7826"/>
                  <a:pt x="21600" y="10800"/>
                </a:cubicBezTo>
                <a:close/>
                <a:moveTo>
                  <a:pt x="20261" y="10800"/>
                </a:moveTo>
                <a:cubicBezTo>
                  <a:pt x="20261" y="8191"/>
                  <a:pt x="19339" y="5965"/>
                  <a:pt x="17496" y="4122"/>
                </a:cubicBezTo>
                <a:cubicBezTo>
                  <a:pt x="15652" y="2278"/>
                  <a:pt x="13426" y="1357"/>
                  <a:pt x="10800" y="1357"/>
                </a:cubicBezTo>
                <a:cubicBezTo>
                  <a:pt x="8191" y="1357"/>
                  <a:pt x="5965" y="2278"/>
                  <a:pt x="4122" y="4122"/>
                </a:cubicBezTo>
                <a:cubicBezTo>
                  <a:pt x="2278" y="5965"/>
                  <a:pt x="1357" y="8174"/>
                  <a:pt x="1357" y="10800"/>
                </a:cubicBezTo>
                <a:cubicBezTo>
                  <a:pt x="1357" y="13409"/>
                  <a:pt x="2278" y="15652"/>
                  <a:pt x="4122" y="17513"/>
                </a:cubicBezTo>
                <a:cubicBezTo>
                  <a:pt x="5965" y="19374"/>
                  <a:pt x="8191" y="20296"/>
                  <a:pt x="10800" y="20296"/>
                </a:cubicBezTo>
                <a:cubicBezTo>
                  <a:pt x="13426" y="20296"/>
                  <a:pt x="15652" y="19374"/>
                  <a:pt x="17496" y="17513"/>
                </a:cubicBezTo>
                <a:cubicBezTo>
                  <a:pt x="19339" y="15652"/>
                  <a:pt x="20261" y="13426"/>
                  <a:pt x="20261" y="10800"/>
                </a:cubicBezTo>
                <a:close/>
                <a:moveTo>
                  <a:pt x="16052" y="6852"/>
                </a:moveTo>
                <a:cubicBezTo>
                  <a:pt x="16383" y="7183"/>
                  <a:pt x="16383" y="7496"/>
                  <a:pt x="16070" y="7809"/>
                </a:cubicBezTo>
                <a:lnTo>
                  <a:pt x="9322" y="14557"/>
                </a:lnTo>
                <a:cubicBezTo>
                  <a:pt x="9304" y="14609"/>
                  <a:pt x="9287" y="14661"/>
                  <a:pt x="9287" y="14678"/>
                </a:cubicBezTo>
                <a:cubicBezTo>
                  <a:pt x="8957" y="14991"/>
                  <a:pt x="8626" y="14991"/>
                  <a:pt x="8313" y="14678"/>
                </a:cubicBezTo>
                <a:lnTo>
                  <a:pt x="4991" y="11304"/>
                </a:lnTo>
                <a:cubicBezTo>
                  <a:pt x="4643" y="11009"/>
                  <a:pt x="4643" y="10696"/>
                  <a:pt x="4957" y="10383"/>
                </a:cubicBezTo>
                <a:cubicBezTo>
                  <a:pt x="5287" y="10070"/>
                  <a:pt x="5600" y="10070"/>
                  <a:pt x="5913" y="10383"/>
                </a:cubicBezTo>
                <a:lnTo>
                  <a:pt x="8783" y="13200"/>
                </a:lnTo>
                <a:lnTo>
                  <a:pt x="15113" y="6835"/>
                </a:lnTo>
                <a:cubicBezTo>
                  <a:pt x="15409" y="6522"/>
                  <a:pt x="15739" y="6539"/>
                  <a:pt x="16052" y="6852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285755" y="2449283"/>
            <a:ext cx="24863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Abril Fatface" charset="0"/>
                <a:ea typeface="Abril Fatface" charset="0"/>
                <a:cs typeface="Abril Fatface" charset="0"/>
              </a:rPr>
              <a:t>Participa</a:t>
            </a:r>
            <a:r>
              <a:rPr lang="en-US" sz="2000" b="1" dirty="0">
                <a:latin typeface="Abril Fatface" charset="0"/>
                <a:ea typeface="Abril Fatface" charset="0"/>
                <a:cs typeface="Abril Fatface" charset="0"/>
              </a:rPr>
              <a:t> </a:t>
            </a:r>
            <a:r>
              <a:rPr lang="en-US" sz="2000" b="1" dirty="0" err="1">
                <a:latin typeface="Abril Fatface" charset="0"/>
                <a:ea typeface="Abril Fatface" charset="0"/>
                <a:cs typeface="Abril Fatface" charset="0"/>
              </a:rPr>
              <a:t>en</a:t>
            </a:r>
            <a:r>
              <a:rPr lang="en-US" sz="2000" b="1" dirty="0">
                <a:latin typeface="Abril Fatface" charset="0"/>
                <a:ea typeface="Abril Fatface" charset="0"/>
                <a:cs typeface="Abril Fatface" charset="0"/>
              </a:rPr>
              <a:t> </a:t>
            </a:r>
            <a:r>
              <a:rPr lang="en-US" sz="2000" b="1" dirty="0" err="1">
                <a:latin typeface="Abril Fatface" charset="0"/>
                <a:ea typeface="Abril Fatface" charset="0"/>
                <a:cs typeface="Abril Fatface" charset="0"/>
              </a:rPr>
              <a:t>Formación</a:t>
            </a:r>
            <a:r>
              <a:rPr lang="en-US" sz="2000" b="1" dirty="0">
                <a:latin typeface="Abril Fatface" charset="0"/>
                <a:ea typeface="Abril Fatface" charset="0"/>
                <a:cs typeface="Abril Fatface" charset="0"/>
              </a:rPr>
              <a:t> Continua.</a:t>
            </a:r>
          </a:p>
        </p:txBody>
      </p:sp>
      <p:sp>
        <p:nvSpPr>
          <p:cNvPr id="27" name="Oval 26"/>
          <p:cNvSpPr/>
          <p:nvPr/>
        </p:nvSpPr>
        <p:spPr>
          <a:xfrm>
            <a:off x="5774404" y="4497939"/>
            <a:ext cx="1130647" cy="1130647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hape 766"/>
          <p:cNvSpPr/>
          <p:nvPr/>
        </p:nvSpPr>
        <p:spPr>
          <a:xfrm>
            <a:off x="6143946" y="4840639"/>
            <a:ext cx="424148" cy="424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3791"/>
                  <a:pt x="20557" y="16330"/>
                  <a:pt x="18435" y="18435"/>
                </a:cubicBezTo>
                <a:cubicBezTo>
                  <a:pt x="16330" y="20539"/>
                  <a:pt x="13791" y="21600"/>
                  <a:pt x="10800" y="21600"/>
                </a:cubicBezTo>
                <a:cubicBezTo>
                  <a:pt x="7826" y="21600"/>
                  <a:pt x="5287" y="20539"/>
                  <a:pt x="3165" y="18435"/>
                </a:cubicBezTo>
                <a:cubicBezTo>
                  <a:pt x="1061" y="16330"/>
                  <a:pt x="0" y="13791"/>
                  <a:pt x="0" y="10800"/>
                </a:cubicBezTo>
                <a:cubicBezTo>
                  <a:pt x="0" y="7826"/>
                  <a:pt x="1061" y="5270"/>
                  <a:pt x="3165" y="3165"/>
                </a:cubicBezTo>
                <a:cubicBezTo>
                  <a:pt x="5287" y="1061"/>
                  <a:pt x="7826" y="0"/>
                  <a:pt x="10800" y="0"/>
                </a:cubicBezTo>
                <a:cubicBezTo>
                  <a:pt x="13791" y="0"/>
                  <a:pt x="16330" y="1061"/>
                  <a:pt x="18435" y="3165"/>
                </a:cubicBezTo>
                <a:cubicBezTo>
                  <a:pt x="20557" y="5270"/>
                  <a:pt x="21600" y="7826"/>
                  <a:pt x="21600" y="10800"/>
                </a:cubicBezTo>
                <a:close/>
                <a:moveTo>
                  <a:pt x="20261" y="10800"/>
                </a:moveTo>
                <a:cubicBezTo>
                  <a:pt x="20261" y="8191"/>
                  <a:pt x="19339" y="5965"/>
                  <a:pt x="17496" y="4122"/>
                </a:cubicBezTo>
                <a:cubicBezTo>
                  <a:pt x="15652" y="2278"/>
                  <a:pt x="13426" y="1357"/>
                  <a:pt x="10800" y="1357"/>
                </a:cubicBezTo>
                <a:cubicBezTo>
                  <a:pt x="8191" y="1357"/>
                  <a:pt x="5965" y="2278"/>
                  <a:pt x="4122" y="4122"/>
                </a:cubicBezTo>
                <a:cubicBezTo>
                  <a:pt x="2278" y="5965"/>
                  <a:pt x="1357" y="8174"/>
                  <a:pt x="1357" y="10800"/>
                </a:cubicBezTo>
                <a:cubicBezTo>
                  <a:pt x="1357" y="13409"/>
                  <a:pt x="2278" y="15652"/>
                  <a:pt x="4122" y="17513"/>
                </a:cubicBezTo>
                <a:cubicBezTo>
                  <a:pt x="5965" y="19374"/>
                  <a:pt x="8191" y="20296"/>
                  <a:pt x="10800" y="20296"/>
                </a:cubicBezTo>
                <a:cubicBezTo>
                  <a:pt x="13426" y="20296"/>
                  <a:pt x="15652" y="19374"/>
                  <a:pt x="17496" y="17513"/>
                </a:cubicBezTo>
                <a:cubicBezTo>
                  <a:pt x="19339" y="15652"/>
                  <a:pt x="20261" y="13426"/>
                  <a:pt x="20261" y="10800"/>
                </a:cubicBezTo>
                <a:close/>
                <a:moveTo>
                  <a:pt x="16052" y="6852"/>
                </a:moveTo>
                <a:cubicBezTo>
                  <a:pt x="16383" y="7183"/>
                  <a:pt x="16383" y="7496"/>
                  <a:pt x="16070" y="7809"/>
                </a:cubicBezTo>
                <a:lnTo>
                  <a:pt x="9322" y="14557"/>
                </a:lnTo>
                <a:cubicBezTo>
                  <a:pt x="9304" y="14609"/>
                  <a:pt x="9287" y="14661"/>
                  <a:pt x="9287" y="14678"/>
                </a:cubicBezTo>
                <a:cubicBezTo>
                  <a:pt x="8957" y="14991"/>
                  <a:pt x="8626" y="14991"/>
                  <a:pt x="8313" y="14678"/>
                </a:cubicBezTo>
                <a:lnTo>
                  <a:pt x="4991" y="11304"/>
                </a:lnTo>
                <a:cubicBezTo>
                  <a:pt x="4643" y="11009"/>
                  <a:pt x="4643" y="10696"/>
                  <a:pt x="4957" y="10383"/>
                </a:cubicBezTo>
                <a:cubicBezTo>
                  <a:pt x="5287" y="10070"/>
                  <a:pt x="5600" y="10070"/>
                  <a:pt x="5913" y="10383"/>
                </a:cubicBezTo>
                <a:lnTo>
                  <a:pt x="8783" y="13200"/>
                </a:lnTo>
                <a:lnTo>
                  <a:pt x="15113" y="6835"/>
                </a:lnTo>
                <a:cubicBezTo>
                  <a:pt x="15409" y="6522"/>
                  <a:pt x="15739" y="6539"/>
                  <a:pt x="16052" y="6852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274593" y="4497939"/>
            <a:ext cx="2497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Abril Fatface" charset="0"/>
                <a:ea typeface="Abril Fatface" charset="0"/>
                <a:cs typeface="Abril Fatface" charset="0"/>
              </a:rPr>
              <a:t>Aplica lo aprendido en tu día a día.</a:t>
            </a:r>
            <a:endParaRPr lang="en-US" sz="2000" b="1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D127334-BF1C-C4B7-CE1E-BAE72E465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0322" y="5912178"/>
            <a:ext cx="1200329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959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17" grpId="0"/>
      <p:bldP spid="19" grpId="0" animBg="1"/>
      <p:bldP spid="20" grpId="0" animBg="1"/>
      <p:bldP spid="21" grpId="0"/>
      <p:bldP spid="23" grpId="0" animBg="1"/>
      <p:bldP spid="24" grpId="0" animBg="1"/>
      <p:bldP spid="25" grpId="0"/>
      <p:bldP spid="27" grpId="0" animBg="1"/>
      <p:bldP spid="28" grpId="0" animBg="1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3807812" y="2943718"/>
            <a:ext cx="43488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Abril Fatface" charset="0"/>
                <a:ea typeface="Abril Fatface" charset="0"/>
                <a:cs typeface="Abril Fatface" charset="0"/>
              </a:rPr>
              <a:t>Muchas</a:t>
            </a:r>
            <a:r>
              <a:rPr lang="en-US" sz="4400" b="1" dirty="0">
                <a:latin typeface="Abril Fatface" charset="0"/>
                <a:ea typeface="Abril Fatface" charset="0"/>
                <a:cs typeface="Abril Fatface" charset="0"/>
              </a:rPr>
              <a:t> Gracias</a:t>
            </a:r>
          </a:p>
        </p:txBody>
      </p:sp>
      <p:sp>
        <p:nvSpPr>
          <p:cNvPr id="11" name="Parallelogram 10"/>
          <p:cNvSpPr/>
          <p:nvPr/>
        </p:nvSpPr>
        <p:spPr>
          <a:xfrm>
            <a:off x="5274105" y="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/>
          <p:cNvSpPr/>
          <p:nvPr/>
        </p:nvSpPr>
        <p:spPr>
          <a:xfrm>
            <a:off x="6120765" y="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arallelogram 12"/>
          <p:cNvSpPr/>
          <p:nvPr/>
        </p:nvSpPr>
        <p:spPr>
          <a:xfrm>
            <a:off x="4427445" y="491192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/>
          <p:cNvSpPr/>
          <p:nvPr/>
        </p:nvSpPr>
        <p:spPr>
          <a:xfrm>
            <a:off x="5274105" y="491192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87CEA4A-61F7-1F77-0994-A35529CF5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0322" y="5912178"/>
            <a:ext cx="1200329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459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44"/>
          <p:cNvSpPr/>
          <p:nvPr/>
        </p:nvSpPr>
        <p:spPr>
          <a:xfrm>
            <a:off x="5298917" y="4622001"/>
            <a:ext cx="1680882" cy="1680882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/>
          <p:cNvSpPr/>
          <p:nvPr/>
        </p:nvSpPr>
        <p:spPr>
          <a:xfrm>
            <a:off x="5420993" y="2456878"/>
            <a:ext cx="1680882" cy="1680882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326612" y="409424"/>
            <a:ext cx="1680882" cy="1680882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389" y="2014489"/>
            <a:ext cx="5565292" cy="224094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Ventajas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 de </a:t>
            </a:r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esta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 </a:t>
            </a:r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capacitacion</a:t>
            </a:r>
            <a:endParaRPr lang="en-US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26" name="Parallelogram 25"/>
          <p:cNvSpPr/>
          <p:nvPr/>
        </p:nvSpPr>
        <p:spPr>
          <a:xfrm>
            <a:off x="2703" y="491192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arallelogram 28"/>
          <p:cNvSpPr/>
          <p:nvPr/>
        </p:nvSpPr>
        <p:spPr>
          <a:xfrm>
            <a:off x="849363" y="491192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hape 245"/>
          <p:cNvSpPr/>
          <p:nvPr/>
        </p:nvSpPr>
        <p:spPr>
          <a:xfrm>
            <a:off x="7586752" y="2346552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144531" y="212082"/>
            <a:ext cx="42210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latin typeface="Abril Fatface" charset="0"/>
                <a:ea typeface="Abril Fatface" charset="0"/>
                <a:cs typeface="Abril Fatface" charset="0"/>
              </a:rPr>
              <a:t>1. Mejora de la Toma de Decisiones</a:t>
            </a:r>
            <a:endParaRPr lang="en-US" sz="2000" b="1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53999" y="561103"/>
            <a:ext cx="48652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s-ES" sz="1200" b="1" dirty="0"/>
              <a:t>Ventaja:</a:t>
            </a:r>
            <a:r>
              <a:rPr lang="es-ES" sz="1200" dirty="0"/>
              <a:t> Los líderes capacitados son capaces de tomar decisiones más informadas y estratégicas, evaluando adecuadamente los riesgos y las oportunidades.</a:t>
            </a:r>
          </a:p>
          <a:p>
            <a:pPr algn="just" fontAlgn="base"/>
            <a:r>
              <a:rPr lang="es-ES" sz="1200" b="1" dirty="0"/>
              <a:t>Detalle:</a:t>
            </a:r>
            <a:r>
              <a:rPr lang="es-ES" sz="1200" dirty="0"/>
              <a:t> La formación en liderazgo dota a los jefes y managers de herramientas analíticas y de pensamiento crítico, lo que les permite abordar problemas complejos con confianza y eficacia. Una toma de decisiones efectiva es crucial para gestionar los recursos, dirigir proyectos y responder a situaciones imprevistas con soluciones óptimas.</a:t>
            </a:r>
          </a:p>
        </p:txBody>
      </p:sp>
      <p:sp>
        <p:nvSpPr>
          <p:cNvPr id="18" name="Parallelogram 17"/>
          <p:cNvSpPr/>
          <p:nvPr/>
        </p:nvSpPr>
        <p:spPr>
          <a:xfrm>
            <a:off x="2614366" y="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>
            <a:off x="3461026" y="-2641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63AA22-BD9A-4747-EEB9-807FE4606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2637" y="6197627"/>
            <a:ext cx="788014" cy="545548"/>
          </a:xfrm>
          <a:prstGeom prst="rect">
            <a:avLst/>
          </a:prstGeom>
        </p:spPr>
      </p:pic>
      <p:sp>
        <p:nvSpPr>
          <p:cNvPr id="7" name="Shape 245">
            <a:extLst>
              <a:ext uri="{FF2B5EF4-FFF2-40B4-BE49-F238E27FC236}">
                <a16:creationId xmlns:a16="http://schemas.microsoft.com/office/drawing/2014/main" id="{F9EF681D-84E4-D2AA-9C31-6FFB8D633D7E}"/>
              </a:ext>
            </a:extLst>
          </p:cNvPr>
          <p:cNvSpPr/>
          <p:nvPr/>
        </p:nvSpPr>
        <p:spPr>
          <a:xfrm>
            <a:off x="5886951" y="5188111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" name="Shape 245">
            <a:extLst>
              <a:ext uri="{FF2B5EF4-FFF2-40B4-BE49-F238E27FC236}">
                <a16:creationId xmlns:a16="http://schemas.microsoft.com/office/drawing/2014/main" id="{6DA2C85E-1BFB-FD53-E743-50D890677A46}"/>
              </a:ext>
            </a:extLst>
          </p:cNvPr>
          <p:cNvSpPr/>
          <p:nvPr/>
        </p:nvSpPr>
        <p:spPr>
          <a:xfrm>
            <a:off x="5895893" y="900728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D1F0F-7B17-4DC8-EAAA-CBEE20021DB0}"/>
              </a:ext>
            </a:extLst>
          </p:cNvPr>
          <p:cNvSpPr txBox="1"/>
          <p:nvPr/>
        </p:nvSpPr>
        <p:spPr>
          <a:xfrm>
            <a:off x="7053999" y="2334600"/>
            <a:ext cx="41825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bril Fatface" charset="0"/>
                <a:ea typeface="Abril Fatface" charset="0"/>
                <a:cs typeface="Abril Fatface" charset="0"/>
              </a:rPr>
              <a:t>2. </a:t>
            </a:r>
            <a:r>
              <a:rPr lang="en-US" sz="2000" b="1" dirty="0" err="1">
                <a:latin typeface="Abril Fatface" charset="0"/>
                <a:ea typeface="Abril Fatface" charset="0"/>
                <a:cs typeface="Abril Fatface" charset="0"/>
              </a:rPr>
              <a:t>Incremento</a:t>
            </a:r>
            <a:r>
              <a:rPr lang="en-US" sz="2000" b="1" dirty="0">
                <a:latin typeface="Abril Fatface" charset="0"/>
                <a:ea typeface="Abril Fatface" charset="0"/>
                <a:cs typeface="Abril Fatface" charset="0"/>
              </a:rPr>
              <a:t> de la </a:t>
            </a:r>
            <a:r>
              <a:rPr lang="en-US" sz="2000" b="1" dirty="0" err="1">
                <a:latin typeface="Abril Fatface" charset="0"/>
                <a:ea typeface="Abril Fatface" charset="0"/>
                <a:cs typeface="Abril Fatface" charset="0"/>
              </a:rPr>
              <a:t>Productividad</a:t>
            </a:r>
            <a:endParaRPr lang="en-US" sz="2000" b="1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2AFD2D-20D6-935D-7415-319F21A6F01C}"/>
              </a:ext>
            </a:extLst>
          </p:cNvPr>
          <p:cNvSpPr txBox="1"/>
          <p:nvPr/>
        </p:nvSpPr>
        <p:spPr>
          <a:xfrm>
            <a:off x="7080894" y="2751744"/>
            <a:ext cx="48652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s-ES" sz="1200" b="1" dirty="0">
                <a:solidFill>
                  <a:srgbClr val="000000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Ventaja:</a:t>
            </a:r>
            <a:r>
              <a:rPr lang="es-ES" sz="1200" dirty="0">
                <a:solidFill>
                  <a:srgbClr val="000000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 Un liderazgo fuerte maximiza la eficiencia y productividad del equipo.</a:t>
            </a:r>
          </a:p>
          <a:p>
            <a:pPr algn="just" fontAlgn="base"/>
            <a:r>
              <a:rPr lang="es-ES" sz="1200" b="1" dirty="0">
                <a:solidFill>
                  <a:srgbClr val="000000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Detalle:</a:t>
            </a:r>
            <a:r>
              <a:rPr lang="es-ES" sz="1200" dirty="0">
                <a:solidFill>
                  <a:srgbClr val="000000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 Los managers capacitados en liderazgo saben cómo motivar a sus equipos, asignar tareas de manera eficiente y establecer metas claras. Esto no solo mejora la productividad individual, sino que también optimiza el rendimiento colectivo, logrando que los proyectos se completen a tiempo y dentro del presupuesto.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939A6E-C2F0-ED26-977E-E60E669F5142}"/>
              </a:ext>
            </a:extLst>
          </p:cNvPr>
          <p:cNvSpPr txBox="1"/>
          <p:nvPr/>
        </p:nvSpPr>
        <p:spPr>
          <a:xfrm>
            <a:off x="6887148" y="4414564"/>
            <a:ext cx="51251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latin typeface="Abril Fatface" charset="0"/>
                <a:ea typeface="Abril Fatface" charset="0"/>
                <a:cs typeface="Abril Fatface" charset="0"/>
              </a:rPr>
              <a:t>3. Fomento de la Innovación y Creatividad</a:t>
            </a:r>
            <a:endParaRPr lang="en-US" sz="2000" b="1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762D0A-C33C-1347-F9C9-01381CB1C8D6}"/>
              </a:ext>
            </a:extLst>
          </p:cNvPr>
          <p:cNvSpPr txBox="1"/>
          <p:nvPr/>
        </p:nvSpPr>
        <p:spPr>
          <a:xfrm>
            <a:off x="6979798" y="4814674"/>
            <a:ext cx="48652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s-ES" sz="1200" b="1" dirty="0">
                <a:solidFill>
                  <a:srgbClr val="000000"/>
                </a:solidFill>
                <a:latin typeface="Aptos" panose="020B0004020202020204" pitchFamily="34" charset="0"/>
              </a:rPr>
              <a:t>Ventaja: </a:t>
            </a:r>
            <a:r>
              <a:rPr lang="es-ES" sz="1200" dirty="0">
                <a:solidFill>
                  <a:srgbClr val="000000"/>
                </a:solidFill>
                <a:latin typeface="Aptos" panose="020B0004020202020204" pitchFamily="34" charset="0"/>
              </a:rPr>
              <a:t>Un líder capacitado crea un entorno que promueve la innovación y la creatividad dentro del equipo.</a:t>
            </a:r>
          </a:p>
          <a:p>
            <a:pPr algn="just" fontAlgn="base"/>
            <a:r>
              <a:rPr lang="es-ES" sz="1200" b="1" dirty="0">
                <a:solidFill>
                  <a:srgbClr val="000000"/>
                </a:solidFill>
                <a:latin typeface="Aptos" panose="020B0004020202020204" pitchFamily="34" charset="0"/>
              </a:rPr>
              <a:t>Detalle: </a:t>
            </a:r>
            <a:r>
              <a:rPr lang="es-ES" sz="1200" dirty="0">
                <a:solidFill>
                  <a:srgbClr val="000000"/>
                </a:solidFill>
                <a:latin typeface="Aptos" panose="020B0004020202020204" pitchFamily="34" charset="0"/>
              </a:rPr>
              <a:t>La capacitación en liderazgo enseña a los managers a fomentar una cultura de confianza donde los empleados se sienten cómodos compartiendo ideas y propuestas. Esto conduce a soluciones innovadoras y a la mejora continua de procesos, productos y servicios, lo cual es vital para mantenerse competitivo en el mercado.</a:t>
            </a:r>
            <a:endParaRPr lang="es-ES" sz="1200" dirty="0">
              <a:solidFill>
                <a:srgbClr val="000000"/>
              </a:solidFill>
              <a:highlight>
                <a:srgbClr val="FFFFFF"/>
              </a:highlight>
              <a:latin typeface="Aptos" panose="020B0004020202020204" pitchFamily="34" charset="0"/>
            </a:endParaRPr>
          </a:p>
        </p:txBody>
      </p:sp>
      <p:sp>
        <p:nvSpPr>
          <p:cNvPr id="13" name="Shape 245">
            <a:extLst>
              <a:ext uri="{FF2B5EF4-FFF2-40B4-BE49-F238E27FC236}">
                <a16:creationId xmlns:a16="http://schemas.microsoft.com/office/drawing/2014/main" id="{350497C0-8D2E-FAAD-6E59-DD91E1A4F64E}"/>
              </a:ext>
            </a:extLst>
          </p:cNvPr>
          <p:cNvSpPr/>
          <p:nvPr/>
        </p:nvSpPr>
        <p:spPr>
          <a:xfrm>
            <a:off x="5965527" y="3005785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22560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4" grpId="0" animBg="1"/>
      <p:bldP spid="5" grpId="0" animBg="1"/>
      <p:bldP spid="2" grpId="0"/>
      <p:bldP spid="26" grpId="0" animBg="1"/>
      <p:bldP spid="29" grpId="0" animBg="1"/>
      <p:bldP spid="20" grpId="0" animBg="1"/>
      <p:bldP spid="21" grpId="0"/>
      <p:bldP spid="23" grpId="0"/>
      <p:bldP spid="18" grpId="0" animBg="1"/>
      <p:bldP spid="19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44"/>
          <p:cNvSpPr/>
          <p:nvPr/>
        </p:nvSpPr>
        <p:spPr>
          <a:xfrm>
            <a:off x="5298917" y="4622001"/>
            <a:ext cx="1680882" cy="1680882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/>
          <p:cNvSpPr/>
          <p:nvPr/>
        </p:nvSpPr>
        <p:spPr>
          <a:xfrm>
            <a:off x="5420993" y="2456878"/>
            <a:ext cx="1680882" cy="1680882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326612" y="409424"/>
            <a:ext cx="1680882" cy="1680882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389" y="2014489"/>
            <a:ext cx="5565292" cy="224094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Ventajas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 de </a:t>
            </a:r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esta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 </a:t>
            </a:r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capacitacion</a:t>
            </a:r>
            <a:endParaRPr lang="en-US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26" name="Parallelogram 25"/>
          <p:cNvSpPr/>
          <p:nvPr/>
        </p:nvSpPr>
        <p:spPr>
          <a:xfrm>
            <a:off x="2703" y="491192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arallelogram 28"/>
          <p:cNvSpPr/>
          <p:nvPr/>
        </p:nvSpPr>
        <p:spPr>
          <a:xfrm>
            <a:off x="849363" y="491192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hape 245"/>
          <p:cNvSpPr/>
          <p:nvPr/>
        </p:nvSpPr>
        <p:spPr>
          <a:xfrm>
            <a:off x="7586752" y="2346552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144531" y="212082"/>
            <a:ext cx="4854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latin typeface="Abril Fatface" charset="0"/>
                <a:ea typeface="Abril Fatface" charset="0"/>
                <a:cs typeface="Abril Fatface" charset="0"/>
              </a:rPr>
              <a:t>4. Reducción de la Rotación de Personal</a:t>
            </a:r>
            <a:endParaRPr lang="en-US" sz="2000" b="1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53999" y="561103"/>
            <a:ext cx="48652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s-ES" sz="1200" b="1" dirty="0"/>
              <a:t>Ventaja</a:t>
            </a:r>
            <a:r>
              <a:rPr lang="es-ES" sz="1200" dirty="0"/>
              <a:t>: Líderes eficaces aumentan la retención de empleados.</a:t>
            </a:r>
          </a:p>
          <a:p>
            <a:pPr algn="just" fontAlgn="base"/>
            <a:r>
              <a:rPr lang="es-ES" sz="1200" b="1" dirty="0"/>
              <a:t>Detalle: </a:t>
            </a:r>
            <a:r>
              <a:rPr lang="es-ES" sz="1200" dirty="0"/>
              <a:t>Un buen liderazgo es un factor determinante en la satisfacción laboral. Managers que son buenos líderes entienden las necesidades y motivaciones de sus empleados, lo que reduce el estrés, mejora el compromiso y, en última instancia, disminuye la rotación de personal. Esto ahorra costos significativos relacionados con la contratación y capacitación de nuevos empleados.</a:t>
            </a:r>
          </a:p>
        </p:txBody>
      </p:sp>
      <p:sp>
        <p:nvSpPr>
          <p:cNvPr id="18" name="Parallelogram 17"/>
          <p:cNvSpPr/>
          <p:nvPr/>
        </p:nvSpPr>
        <p:spPr>
          <a:xfrm>
            <a:off x="2614366" y="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>
            <a:off x="3461026" y="-2641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63AA22-BD9A-4747-EEB9-807FE4606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2637" y="6197627"/>
            <a:ext cx="788014" cy="545548"/>
          </a:xfrm>
          <a:prstGeom prst="rect">
            <a:avLst/>
          </a:prstGeom>
        </p:spPr>
      </p:pic>
      <p:sp>
        <p:nvSpPr>
          <p:cNvPr id="7" name="Shape 245">
            <a:extLst>
              <a:ext uri="{FF2B5EF4-FFF2-40B4-BE49-F238E27FC236}">
                <a16:creationId xmlns:a16="http://schemas.microsoft.com/office/drawing/2014/main" id="{F9EF681D-84E4-D2AA-9C31-6FFB8D633D7E}"/>
              </a:ext>
            </a:extLst>
          </p:cNvPr>
          <p:cNvSpPr/>
          <p:nvPr/>
        </p:nvSpPr>
        <p:spPr>
          <a:xfrm>
            <a:off x="5886951" y="5188111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" name="Shape 245">
            <a:extLst>
              <a:ext uri="{FF2B5EF4-FFF2-40B4-BE49-F238E27FC236}">
                <a16:creationId xmlns:a16="http://schemas.microsoft.com/office/drawing/2014/main" id="{6DA2C85E-1BFB-FD53-E743-50D890677A46}"/>
              </a:ext>
            </a:extLst>
          </p:cNvPr>
          <p:cNvSpPr/>
          <p:nvPr/>
        </p:nvSpPr>
        <p:spPr>
          <a:xfrm>
            <a:off x="5895893" y="900728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D1F0F-7B17-4DC8-EAAA-CBEE20021DB0}"/>
              </a:ext>
            </a:extLst>
          </p:cNvPr>
          <p:cNvSpPr txBox="1"/>
          <p:nvPr/>
        </p:nvSpPr>
        <p:spPr>
          <a:xfrm>
            <a:off x="7053999" y="2334600"/>
            <a:ext cx="5001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Abril Fatface" charset="0"/>
                <a:ea typeface="Abril Fatface" charset="0"/>
                <a:cs typeface="Abril Fatface" charset="0"/>
              </a:rPr>
              <a:t>5. </a:t>
            </a:r>
            <a:r>
              <a:rPr lang="es-ES" b="1" dirty="0">
                <a:latin typeface="Abril Fatface" charset="0"/>
                <a:ea typeface="Abril Fatface" charset="0"/>
                <a:cs typeface="Abril Fatface" charset="0"/>
              </a:rPr>
              <a:t>Mejora de la Comunicación Organizacional</a:t>
            </a:r>
            <a:endParaRPr lang="en-US" sz="2000" b="1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2AFD2D-20D6-935D-7415-319F21A6F01C}"/>
              </a:ext>
            </a:extLst>
          </p:cNvPr>
          <p:cNvSpPr txBox="1"/>
          <p:nvPr/>
        </p:nvSpPr>
        <p:spPr>
          <a:xfrm>
            <a:off x="7080894" y="2751744"/>
            <a:ext cx="48652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s-ES" sz="1200" b="1" dirty="0">
                <a:solidFill>
                  <a:srgbClr val="000000"/>
                </a:solidFill>
                <a:latin typeface="Aptos" panose="020B0004020202020204" pitchFamily="34" charset="0"/>
              </a:rPr>
              <a:t>Ventaja: </a:t>
            </a:r>
            <a:r>
              <a:rPr lang="es-ES" sz="1200" dirty="0">
                <a:solidFill>
                  <a:srgbClr val="000000"/>
                </a:solidFill>
                <a:latin typeface="Aptos" panose="020B0004020202020204" pitchFamily="34" charset="0"/>
              </a:rPr>
              <a:t>La capacitación en liderazgo mejora la comunicación en todos los niveles de la organización.</a:t>
            </a:r>
          </a:p>
          <a:p>
            <a:pPr algn="just" fontAlgn="base"/>
            <a:r>
              <a:rPr lang="es-ES" sz="1200" b="1" dirty="0">
                <a:solidFill>
                  <a:srgbClr val="000000"/>
                </a:solidFill>
                <a:latin typeface="Aptos" panose="020B0004020202020204" pitchFamily="34" charset="0"/>
              </a:rPr>
              <a:t>Detalle: </a:t>
            </a:r>
            <a:r>
              <a:rPr lang="es-ES" sz="1200" dirty="0">
                <a:solidFill>
                  <a:srgbClr val="000000"/>
                </a:solidFill>
                <a:latin typeface="Aptos" panose="020B0004020202020204" pitchFamily="34" charset="0"/>
              </a:rPr>
              <a:t>La formación en liderazgo enseña a los jefes y managers a comunicarse de manera clara, efectiva y empática. Esto asegura que los mensajes importantes se transmitan correctamente, minimizando malentendidos y alineando a todo el equipo con la visión y los objetivos de la empresa.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939A6E-C2F0-ED26-977E-E60E669F5142}"/>
              </a:ext>
            </a:extLst>
          </p:cNvPr>
          <p:cNvSpPr txBox="1"/>
          <p:nvPr/>
        </p:nvSpPr>
        <p:spPr>
          <a:xfrm>
            <a:off x="6887148" y="4414564"/>
            <a:ext cx="5062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latin typeface="Abril Fatface" charset="0"/>
                <a:ea typeface="Abril Fatface" charset="0"/>
                <a:cs typeface="Abril Fatface" charset="0"/>
              </a:rPr>
              <a:t>6. </a:t>
            </a:r>
            <a:r>
              <a:rPr lang="es-ES" sz="1600" b="1" dirty="0">
                <a:latin typeface="Abril Fatface" charset="0"/>
                <a:ea typeface="Abril Fatface" charset="0"/>
                <a:cs typeface="Abril Fatface" charset="0"/>
              </a:rPr>
              <a:t>Aumento de la Moral y el Compromiso del Equipo</a:t>
            </a:r>
            <a:endParaRPr lang="en-US" sz="2000" b="1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762D0A-C33C-1347-F9C9-01381CB1C8D6}"/>
              </a:ext>
            </a:extLst>
          </p:cNvPr>
          <p:cNvSpPr txBox="1"/>
          <p:nvPr/>
        </p:nvSpPr>
        <p:spPr>
          <a:xfrm>
            <a:off x="6979798" y="4814674"/>
            <a:ext cx="48652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s-ES" sz="1200" b="1" dirty="0">
                <a:solidFill>
                  <a:srgbClr val="000000"/>
                </a:solidFill>
                <a:latin typeface="Aptos" panose="020B0004020202020204" pitchFamily="34" charset="0"/>
              </a:rPr>
              <a:t>Ventaja: </a:t>
            </a:r>
            <a:r>
              <a:rPr lang="es-ES" sz="1200" dirty="0">
                <a:solidFill>
                  <a:srgbClr val="000000"/>
                </a:solidFill>
                <a:latin typeface="Aptos" panose="020B0004020202020204" pitchFamily="34" charset="0"/>
              </a:rPr>
              <a:t>Los líderes formados son capaces de elevar la moral del equipo y aumentar el compromiso de los empleados.</a:t>
            </a:r>
          </a:p>
          <a:p>
            <a:pPr algn="just" fontAlgn="base"/>
            <a:r>
              <a:rPr lang="es-ES" sz="1200" b="1" dirty="0">
                <a:solidFill>
                  <a:srgbClr val="000000"/>
                </a:solidFill>
                <a:latin typeface="Aptos" panose="020B0004020202020204" pitchFamily="34" charset="0"/>
              </a:rPr>
              <a:t>Detalle</a:t>
            </a:r>
            <a:r>
              <a:rPr lang="es-ES" sz="1200" dirty="0">
                <a:solidFill>
                  <a:srgbClr val="000000"/>
                </a:solidFill>
                <a:latin typeface="Aptos" panose="020B0004020202020204" pitchFamily="34" charset="0"/>
              </a:rPr>
              <a:t>: Un liderazgo efectivo fomenta un entorno de trabajo positivo donde los empleados se sienten valorados y reconocidos. Esto no solo mejora la moral del equipo, sino que también aumenta el compromiso, lo que se traduce en una mayor lealtad y disposición para contribuir al éxito de la empresa.</a:t>
            </a:r>
          </a:p>
        </p:txBody>
      </p:sp>
      <p:sp>
        <p:nvSpPr>
          <p:cNvPr id="13" name="Shape 245">
            <a:extLst>
              <a:ext uri="{FF2B5EF4-FFF2-40B4-BE49-F238E27FC236}">
                <a16:creationId xmlns:a16="http://schemas.microsoft.com/office/drawing/2014/main" id="{350497C0-8D2E-FAAD-6E59-DD91E1A4F64E}"/>
              </a:ext>
            </a:extLst>
          </p:cNvPr>
          <p:cNvSpPr/>
          <p:nvPr/>
        </p:nvSpPr>
        <p:spPr>
          <a:xfrm>
            <a:off x="5965527" y="3005785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7884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4" grpId="0" animBg="1"/>
      <p:bldP spid="5" grpId="0" animBg="1"/>
      <p:bldP spid="2" grpId="0"/>
      <p:bldP spid="26" grpId="0" animBg="1"/>
      <p:bldP spid="29" grpId="0" animBg="1"/>
      <p:bldP spid="20" grpId="0" animBg="1"/>
      <p:bldP spid="21" grpId="0"/>
      <p:bldP spid="23" grpId="0"/>
      <p:bldP spid="18" grpId="0" animBg="1"/>
      <p:bldP spid="19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44"/>
          <p:cNvSpPr/>
          <p:nvPr/>
        </p:nvSpPr>
        <p:spPr>
          <a:xfrm>
            <a:off x="5298917" y="4622001"/>
            <a:ext cx="1680882" cy="1680882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/>
          <p:cNvSpPr/>
          <p:nvPr/>
        </p:nvSpPr>
        <p:spPr>
          <a:xfrm>
            <a:off x="5420993" y="2456878"/>
            <a:ext cx="1680882" cy="1680882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326612" y="409424"/>
            <a:ext cx="1680882" cy="1680882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389" y="2014489"/>
            <a:ext cx="5565292" cy="224094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Ventajas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 de </a:t>
            </a:r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esta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 </a:t>
            </a:r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capacitacion</a:t>
            </a:r>
            <a:endParaRPr lang="en-US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26" name="Parallelogram 25"/>
          <p:cNvSpPr/>
          <p:nvPr/>
        </p:nvSpPr>
        <p:spPr>
          <a:xfrm>
            <a:off x="2703" y="491192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arallelogram 28"/>
          <p:cNvSpPr/>
          <p:nvPr/>
        </p:nvSpPr>
        <p:spPr>
          <a:xfrm>
            <a:off x="849363" y="491192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hape 245"/>
          <p:cNvSpPr/>
          <p:nvPr/>
        </p:nvSpPr>
        <p:spPr>
          <a:xfrm>
            <a:off x="7586752" y="2346552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144531" y="212082"/>
            <a:ext cx="4907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latin typeface="Abril Fatface" charset="0"/>
                <a:ea typeface="Abril Fatface" charset="0"/>
                <a:cs typeface="Abril Fatface" charset="0"/>
              </a:rPr>
              <a:t>7</a:t>
            </a:r>
            <a:r>
              <a:rPr lang="es-ES" sz="1600" b="1" dirty="0">
                <a:latin typeface="Abril Fatface" charset="0"/>
                <a:ea typeface="Abril Fatface" charset="0"/>
                <a:cs typeface="Abril Fatface" charset="0"/>
              </a:rPr>
              <a:t>. Desarrolla la Capacidad de Gestionar el Cambio</a:t>
            </a:r>
            <a:endParaRPr lang="en-US" sz="2000" b="1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53999" y="561103"/>
            <a:ext cx="48652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s-ES" sz="1200" b="1" dirty="0"/>
              <a:t>Ventaja: </a:t>
            </a:r>
            <a:r>
              <a:rPr lang="es-ES" sz="1200" dirty="0"/>
              <a:t>Los líderes capacitados están mejor preparados para gestionar y liderar el cambio dentro de la organización.</a:t>
            </a:r>
          </a:p>
          <a:p>
            <a:pPr algn="just" fontAlgn="base"/>
            <a:r>
              <a:rPr lang="es-ES" sz="1200" b="1" dirty="0"/>
              <a:t>Detalle: </a:t>
            </a:r>
            <a:r>
              <a:rPr lang="es-ES" sz="1200" dirty="0"/>
              <a:t>En un mundo empresarial en constante evolución, la capacidad de adaptarse y liderar el cambio es crucial. La formación en liderazgo proporciona a los managers las habilidades necesarias para guiar a sus equipos a través de transiciones organizacionales, minimizando la resistencia y asegurando una implementación efectiva de nuevas estrategias o procesos.</a:t>
            </a:r>
          </a:p>
        </p:txBody>
      </p:sp>
      <p:sp>
        <p:nvSpPr>
          <p:cNvPr id="18" name="Parallelogram 17"/>
          <p:cNvSpPr/>
          <p:nvPr/>
        </p:nvSpPr>
        <p:spPr>
          <a:xfrm>
            <a:off x="2614366" y="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>
            <a:off x="3461026" y="-2641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63AA22-BD9A-4747-EEB9-807FE4606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2637" y="6197627"/>
            <a:ext cx="788014" cy="545548"/>
          </a:xfrm>
          <a:prstGeom prst="rect">
            <a:avLst/>
          </a:prstGeom>
        </p:spPr>
      </p:pic>
      <p:sp>
        <p:nvSpPr>
          <p:cNvPr id="7" name="Shape 245">
            <a:extLst>
              <a:ext uri="{FF2B5EF4-FFF2-40B4-BE49-F238E27FC236}">
                <a16:creationId xmlns:a16="http://schemas.microsoft.com/office/drawing/2014/main" id="{F9EF681D-84E4-D2AA-9C31-6FFB8D633D7E}"/>
              </a:ext>
            </a:extLst>
          </p:cNvPr>
          <p:cNvSpPr/>
          <p:nvPr/>
        </p:nvSpPr>
        <p:spPr>
          <a:xfrm>
            <a:off x="5886951" y="5188111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" name="Shape 245">
            <a:extLst>
              <a:ext uri="{FF2B5EF4-FFF2-40B4-BE49-F238E27FC236}">
                <a16:creationId xmlns:a16="http://schemas.microsoft.com/office/drawing/2014/main" id="{6DA2C85E-1BFB-FD53-E743-50D890677A46}"/>
              </a:ext>
            </a:extLst>
          </p:cNvPr>
          <p:cNvSpPr/>
          <p:nvPr/>
        </p:nvSpPr>
        <p:spPr>
          <a:xfrm>
            <a:off x="5895893" y="900728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D1F0F-7B17-4DC8-EAAA-CBEE20021DB0}"/>
              </a:ext>
            </a:extLst>
          </p:cNvPr>
          <p:cNvSpPr txBox="1"/>
          <p:nvPr/>
        </p:nvSpPr>
        <p:spPr>
          <a:xfrm>
            <a:off x="7053999" y="2334600"/>
            <a:ext cx="4713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>
                <a:latin typeface="Abril Fatface" charset="0"/>
                <a:ea typeface="Abril Fatface" charset="0"/>
                <a:cs typeface="Abril Fatface" charset="0"/>
              </a:rPr>
              <a:t>8. Fortalecimiento de la Cultura Organizacional</a:t>
            </a:r>
            <a:endParaRPr lang="en-US" b="1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2AFD2D-20D6-935D-7415-319F21A6F01C}"/>
              </a:ext>
            </a:extLst>
          </p:cNvPr>
          <p:cNvSpPr txBox="1"/>
          <p:nvPr/>
        </p:nvSpPr>
        <p:spPr>
          <a:xfrm>
            <a:off x="7080894" y="2751744"/>
            <a:ext cx="48652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s-ES" sz="1200" b="1" dirty="0">
                <a:solidFill>
                  <a:srgbClr val="000000"/>
                </a:solidFill>
                <a:latin typeface="Aptos" panose="020B0004020202020204" pitchFamily="34" charset="0"/>
              </a:rPr>
              <a:t>Ventaja: </a:t>
            </a:r>
            <a:r>
              <a:rPr lang="es-ES" sz="1200" dirty="0">
                <a:solidFill>
                  <a:srgbClr val="000000"/>
                </a:solidFill>
                <a:latin typeface="Aptos" panose="020B0004020202020204" pitchFamily="34" charset="0"/>
              </a:rPr>
              <a:t>Un liderazgo coherente y bien formado refuerza la cultura organizacional.</a:t>
            </a:r>
          </a:p>
          <a:p>
            <a:pPr algn="just" fontAlgn="base"/>
            <a:r>
              <a:rPr lang="es-ES" sz="1200" b="1" dirty="0">
                <a:solidFill>
                  <a:srgbClr val="000000"/>
                </a:solidFill>
                <a:latin typeface="Aptos" panose="020B0004020202020204" pitchFamily="34" charset="0"/>
              </a:rPr>
              <a:t>Detalle: </a:t>
            </a:r>
            <a:r>
              <a:rPr lang="es-ES" sz="1200" dirty="0">
                <a:solidFill>
                  <a:srgbClr val="000000"/>
                </a:solidFill>
                <a:latin typeface="Aptos" panose="020B0004020202020204" pitchFamily="34" charset="0"/>
              </a:rPr>
              <a:t>La cultura organizacional se define en gran medida por el comportamiento y las prácticas de liderazgo. Cuando los líderes están alineados con los valores y la visión de la empresa, se refuerza una cultura positiva y coherente que permea en todos los niveles de la organización, lo que impulsa el éxito a largo plazo.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939A6E-C2F0-ED26-977E-E60E669F5142}"/>
              </a:ext>
            </a:extLst>
          </p:cNvPr>
          <p:cNvSpPr txBox="1"/>
          <p:nvPr/>
        </p:nvSpPr>
        <p:spPr>
          <a:xfrm>
            <a:off x="6887148" y="4414564"/>
            <a:ext cx="3873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latin typeface="Abril Fatface" charset="0"/>
                <a:ea typeface="Abril Fatface" charset="0"/>
                <a:cs typeface="Abril Fatface" charset="0"/>
              </a:rPr>
              <a:t>9. </a:t>
            </a:r>
            <a:r>
              <a:rPr lang="es-ES" sz="1600" b="1" dirty="0">
                <a:latin typeface="Abril Fatface" charset="0"/>
                <a:ea typeface="Abril Fatface" charset="0"/>
                <a:cs typeface="Abril Fatface" charset="0"/>
              </a:rPr>
              <a:t>Mejora en la Satisfacción del Cliente</a:t>
            </a:r>
            <a:endParaRPr lang="en-US" sz="2000" b="1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762D0A-C33C-1347-F9C9-01381CB1C8D6}"/>
              </a:ext>
            </a:extLst>
          </p:cNvPr>
          <p:cNvSpPr txBox="1"/>
          <p:nvPr/>
        </p:nvSpPr>
        <p:spPr>
          <a:xfrm>
            <a:off x="6979798" y="4814674"/>
            <a:ext cx="48652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s-ES" sz="1200" b="1" dirty="0">
                <a:solidFill>
                  <a:srgbClr val="000000"/>
                </a:solidFill>
                <a:latin typeface="Aptos" panose="020B0004020202020204" pitchFamily="34" charset="0"/>
              </a:rPr>
              <a:t>Ventaja: </a:t>
            </a:r>
            <a:r>
              <a:rPr lang="es-ES" sz="1200" dirty="0">
                <a:solidFill>
                  <a:srgbClr val="000000"/>
                </a:solidFill>
                <a:latin typeface="Aptos" panose="020B0004020202020204" pitchFamily="34" charset="0"/>
              </a:rPr>
              <a:t>Un liderazgo efectivo en los managers mejora la experiencia y satisfacción del cliente.</a:t>
            </a:r>
          </a:p>
          <a:p>
            <a:pPr algn="just" fontAlgn="base"/>
            <a:r>
              <a:rPr lang="es-ES" sz="1200" b="1" dirty="0">
                <a:solidFill>
                  <a:srgbClr val="000000"/>
                </a:solidFill>
                <a:latin typeface="Aptos" panose="020B0004020202020204" pitchFamily="34" charset="0"/>
              </a:rPr>
              <a:t>Detalle: </a:t>
            </a:r>
            <a:r>
              <a:rPr lang="es-ES" sz="1200" dirty="0">
                <a:solidFill>
                  <a:srgbClr val="000000"/>
                </a:solidFill>
                <a:latin typeface="Aptos" panose="020B0004020202020204" pitchFamily="34" charset="0"/>
              </a:rPr>
              <a:t>Los líderes que gestionan sus equipos de manera eficaz aseguran que los empleados estén comprometidos y enfocados en brindar un excelente servicio al cliente. Esto se traduce en una mejor atención, tiempos de respuesta más rápidos y una mayor satisfacción del cliente, lo que a su vez fomenta la lealtad y el crecimiento de la base de clientes.</a:t>
            </a:r>
          </a:p>
        </p:txBody>
      </p:sp>
      <p:sp>
        <p:nvSpPr>
          <p:cNvPr id="13" name="Shape 245">
            <a:extLst>
              <a:ext uri="{FF2B5EF4-FFF2-40B4-BE49-F238E27FC236}">
                <a16:creationId xmlns:a16="http://schemas.microsoft.com/office/drawing/2014/main" id="{350497C0-8D2E-FAAD-6E59-DD91E1A4F64E}"/>
              </a:ext>
            </a:extLst>
          </p:cNvPr>
          <p:cNvSpPr/>
          <p:nvPr/>
        </p:nvSpPr>
        <p:spPr>
          <a:xfrm>
            <a:off x="5965527" y="3005785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85259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4" grpId="0" animBg="1"/>
      <p:bldP spid="5" grpId="0" animBg="1"/>
      <p:bldP spid="2" grpId="0"/>
      <p:bldP spid="26" grpId="0" animBg="1"/>
      <p:bldP spid="29" grpId="0" animBg="1"/>
      <p:bldP spid="20" grpId="0" animBg="1"/>
      <p:bldP spid="21" grpId="0"/>
      <p:bldP spid="23" grpId="0"/>
      <p:bldP spid="18" grpId="0" animBg="1"/>
      <p:bldP spid="19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val 43"/>
          <p:cNvSpPr/>
          <p:nvPr/>
        </p:nvSpPr>
        <p:spPr>
          <a:xfrm>
            <a:off x="5255559" y="3527846"/>
            <a:ext cx="1680882" cy="1680882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223546" y="972684"/>
            <a:ext cx="1680882" cy="1680882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389" y="2014489"/>
            <a:ext cx="5565292" cy="224094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Ventajas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 de </a:t>
            </a:r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esta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 </a:t>
            </a:r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capacitacion</a:t>
            </a:r>
            <a:endParaRPr lang="en-US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26" name="Parallelogram 25"/>
          <p:cNvSpPr/>
          <p:nvPr/>
        </p:nvSpPr>
        <p:spPr>
          <a:xfrm>
            <a:off x="2703" y="491192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arallelogram 28"/>
          <p:cNvSpPr/>
          <p:nvPr/>
        </p:nvSpPr>
        <p:spPr>
          <a:xfrm>
            <a:off x="849363" y="491192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hape 245"/>
          <p:cNvSpPr/>
          <p:nvPr/>
        </p:nvSpPr>
        <p:spPr>
          <a:xfrm>
            <a:off x="7586752" y="2346552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894845" y="806203"/>
            <a:ext cx="3361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>
                <a:latin typeface="Abril Fatface" charset="0"/>
                <a:ea typeface="Abril Fatface" charset="0"/>
                <a:cs typeface="Abril Fatface" charset="0"/>
              </a:rPr>
              <a:t> 10. Desarrollo de Futuros Líderes</a:t>
            </a:r>
            <a:endParaRPr lang="en-US" sz="2000" b="1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89531" y="1218769"/>
            <a:ext cx="48652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s-ES" sz="1200" b="1" dirty="0"/>
              <a:t>Ventaja: </a:t>
            </a:r>
            <a:r>
              <a:rPr lang="es-ES" sz="1200" dirty="0"/>
              <a:t>La capacitación en liderazgo crea un pipeline de futuros líderes dentro de la organización.</a:t>
            </a:r>
          </a:p>
          <a:p>
            <a:pPr algn="just" fontAlgn="base"/>
            <a:endParaRPr lang="es-ES" sz="1200" dirty="0"/>
          </a:p>
          <a:p>
            <a:pPr algn="just" fontAlgn="base"/>
            <a:r>
              <a:rPr lang="es-ES" sz="1200" b="1" dirty="0"/>
              <a:t>Detalle: </a:t>
            </a:r>
            <a:r>
              <a:rPr lang="es-ES" sz="1200" dirty="0"/>
              <a:t>Al invertir en la formación de liderazgo, se prepara a los managers actuales no solo para desempeñar mejor sus roles actuales, sino también para asumir roles de mayor responsabilidad en el futuro. Esto asegura una sucesión de liderazgo sólida y sostenible, garantizando la continuidad del éxito empresarial.</a:t>
            </a:r>
          </a:p>
        </p:txBody>
      </p:sp>
      <p:sp>
        <p:nvSpPr>
          <p:cNvPr id="18" name="Parallelogram 17"/>
          <p:cNvSpPr/>
          <p:nvPr/>
        </p:nvSpPr>
        <p:spPr>
          <a:xfrm>
            <a:off x="2614366" y="0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/>
          <p:cNvSpPr/>
          <p:nvPr/>
        </p:nvSpPr>
        <p:spPr>
          <a:xfrm>
            <a:off x="3461026" y="-2641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63AA22-BD9A-4747-EEB9-807FE4606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2637" y="6197627"/>
            <a:ext cx="788014" cy="545548"/>
          </a:xfrm>
          <a:prstGeom prst="rect">
            <a:avLst/>
          </a:prstGeom>
        </p:spPr>
      </p:pic>
      <p:sp>
        <p:nvSpPr>
          <p:cNvPr id="8" name="Shape 245">
            <a:extLst>
              <a:ext uri="{FF2B5EF4-FFF2-40B4-BE49-F238E27FC236}">
                <a16:creationId xmlns:a16="http://schemas.microsoft.com/office/drawing/2014/main" id="{6DA2C85E-1BFB-FD53-E743-50D890677A46}"/>
              </a:ext>
            </a:extLst>
          </p:cNvPr>
          <p:cNvSpPr/>
          <p:nvPr/>
        </p:nvSpPr>
        <p:spPr>
          <a:xfrm>
            <a:off x="5817436" y="1539838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D1F0F-7B17-4DC8-EAAA-CBEE20021DB0}"/>
              </a:ext>
            </a:extLst>
          </p:cNvPr>
          <p:cNvSpPr txBox="1"/>
          <p:nvPr/>
        </p:nvSpPr>
        <p:spPr>
          <a:xfrm>
            <a:off x="7045273" y="3579033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>
                <a:latin typeface="Abril Fatface" charset="0"/>
                <a:ea typeface="Abril Fatface" charset="0"/>
                <a:cs typeface="Abril Fatface" charset="0"/>
              </a:rPr>
              <a:t>CONCLUSION</a:t>
            </a:r>
            <a:endParaRPr lang="en-US" b="1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2AFD2D-20D6-935D-7415-319F21A6F01C}"/>
              </a:ext>
            </a:extLst>
          </p:cNvPr>
          <p:cNvSpPr txBox="1"/>
          <p:nvPr/>
        </p:nvSpPr>
        <p:spPr>
          <a:xfrm>
            <a:off x="6989531" y="3856674"/>
            <a:ext cx="48652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s-ES" sz="1200" dirty="0">
                <a:solidFill>
                  <a:srgbClr val="000000"/>
                </a:solidFill>
                <a:latin typeface="Aptos" panose="020B0004020202020204" pitchFamily="34" charset="0"/>
              </a:rPr>
              <a:t>Implementar una capacitación en liderazgo para jefes y managers es una inversión estratégica que proporciona beneficios sustanciales a corto y largo plazo. Al fortalecer las capacidades de liderazgo dentro de su organización, se crea un entorno de trabajo más productivo, innovador y cohesivo, que impulsa el éxito organizacional y mejora la competitividad en el mercado.</a:t>
            </a:r>
          </a:p>
          <a:p>
            <a:pPr algn="just" fontAlgn="base"/>
            <a:r>
              <a:rPr lang="es-ES" sz="1200" dirty="0">
                <a:solidFill>
                  <a:srgbClr val="000000"/>
                </a:solidFill>
                <a:latin typeface="Aptos" panose="020B0004020202020204" pitchFamily="34" charset="0"/>
              </a:rPr>
              <a:t>Recomendamos proceder con la implementación de este programa de capacitación, convencidos de que tendrá un impacto positivo y duradero en todos los niveles de la empresa.</a:t>
            </a:r>
          </a:p>
        </p:txBody>
      </p:sp>
      <p:sp>
        <p:nvSpPr>
          <p:cNvPr id="13" name="Shape 245">
            <a:extLst>
              <a:ext uri="{FF2B5EF4-FFF2-40B4-BE49-F238E27FC236}">
                <a16:creationId xmlns:a16="http://schemas.microsoft.com/office/drawing/2014/main" id="{350497C0-8D2E-FAAD-6E59-DD91E1A4F64E}"/>
              </a:ext>
            </a:extLst>
          </p:cNvPr>
          <p:cNvSpPr/>
          <p:nvPr/>
        </p:nvSpPr>
        <p:spPr>
          <a:xfrm>
            <a:off x="5843593" y="4103236"/>
            <a:ext cx="504813" cy="5465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9966"/>
                </a:moveTo>
                <a:cubicBezTo>
                  <a:pt x="21600" y="10734"/>
                  <a:pt x="21377" y="11446"/>
                  <a:pt x="20910" y="12083"/>
                </a:cubicBezTo>
                <a:cubicBezTo>
                  <a:pt x="20991" y="12364"/>
                  <a:pt x="21032" y="12664"/>
                  <a:pt x="21032" y="12982"/>
                </a:cubicBezTo>
                <a:cubicBezTo>
                  <a:pt x="21032" y="13638"/>
                  <a:pt x="20869" y="14256"/>
                  <a:pt x="20504" y="14837"/>
                </a:cubicBezTo>
                <a:cubicBezTo>
                  <a:pt x="20544" y="15024"/>
                  <a:pt x="20544" y="15212"/>
                  <a:pt x="20544" y="15399"/>
                </a:cubicBezTo>
                <a:cubicBezTo>
                  <a:pt x="20544" y="16280"/>
                  <a:pt x="20260" y="17048"/>
                  <a:pt x="19712" y="17722"/>
                </a:cubicBezTo>
                <a:cubicBezTo>
                  <a:pt x="19712" y="18921"/>
                  <a:pt x="19306" y="19858"/>
                  <a:pt x="18514" y="20570"/>
                </a:cubicBezTo>
                <a:cubicBezTo>
                  <a:pt x="17702" y="21263"/>
                  <a:pt x="16647" y="21600"/>
                  <a:pt x="15307" y="21600"/>
                </a:cubicBezTo>
                <a:lnTo>
                  <a:pt x="13500" y="21600"/>
                </a:lnTo>
                <a:cubicBezTo>
                  <a:pt x="12607" y="21600"/>
                  <a:pt x="11714" y="21506"/>
                  <a:pt x="10841" y="21319"/>
                </a:cubicBezTo>
                <a:cubicBezTo>
                  <a:pt x="9968" y="21113"/>
                  <a:pt x="8953" y="20832"/>
                  <a:pt x="7795" y="20457"/>
                </a:cubicBezTo>
                <a:cubicBezTo>
                  <a:pt x="6699" y="20120"/>
                  <a:pt x="6050" y="19951"/>
                  <a:pt x="5847" y="19951"/>
                </a:cubicBezTo>
                <a:lnTo>
                  <a:pt x="1807" y="19951"/>
                </a:lnTo>
                <a:cubicBezTo>
                  <a:pt x="1299" y="19951"/>
                  <a:pt x="893" y="19783"/>
                  <a:pt x="528" y="19464"/>
                </a:cubicBezTo>
                <a:cubicBezTo>
                  <a:pt x="183" y="19127"/>
                  <a:pt x="0" y="18752"/>
                  <a:pt x="0" y="18284"/>
                </a:cubicBezTo>
                <a:lnTo>
                  <a:pt x="0" y="9985"/>
                </a:lnTo>
                <a:cubicBezTo>
                  <a:pt x="0" y="9517"/>
                  <a:pt x="162" y="9123"/>
                  <a:pt x="528" y="8805"/>
                </a:cubicBezTo>
                <a:cubicBezTo>
                  <a:pt x="873" y="8486"/>
                  <a:pt x="1299" y="8318"/>
                  <a:pt x="1807" y="8318"/>
                </a:cubicBezTo>
                <a:lnTo>
                  <a:pt x="5644" y="8318"/>
                </a:lnTo>
                <a:cubicBezTo>
                  <a:pt x="5989" y="8112"/>
                  <a:pt x="6638" y="7437"/>
                  <a:pt x="7572" y="6295"/>
                </a:cubicBezTo>
                <a:cubicBezTo>
                  <a:pt x="8120" y="5658"/>
                  <a:pt x="8628" y="5096"/>
                  <a:pt x="9074" y="4646"/>
                </a:cubicBezTo>
                <a:cubicBezTo>
                  <a:pt x="9318" y="4421"/>
                  <a:pt x="9480" y="4046"/>
                  <a:pt x="9582" y="3541"/>
                </a:cubicBezTo>
                <a:cubicBezTo>
                  <a:pt x="9683" y="3016"/>
                  <a:pt x="9826" y="2454"/>
                  <a:pt x="10008" y="1892"/>
                </a:cubicBezTo>
                <a:cubicBezTo>
                  <a:pt x="10191" y="1311"/>
                  <a:pt x="10475" y="843"/>
                  <a:pt x="10881" y="487"/>
                </a:cubicBezTo>
                <a:cubicBezTo>
                  <a:pt x="11247" y="169"/>
                  <a:pt x="11673" y="0"/>
                  <a:pt x="12160" y="0"/>
                </a:cubicBezTo>
                <a:cubicBezTo>
                  <a:pt x="12932" y="0"/>
                  <a:pt x="13642" y="150"/>
                  <a:pt x="14271" y="431"/>
                </a:cubicBezTo>
                <a:cubicBezTo>
                  <a:pt x="14901" y="712"/>
                  <a:pt x="15388" y="1143"/>
                  <a:pt x="15713" y="1742"/>
                </a:cubicBezTo>
                <a:cubicBezTo>
                  <a:pt x="16038" y="2342"/>
                  <a:pt x="16200" y="3147"/>
                  <a:pt x="16200" y="4159"/>
                </a:cubicBezTo>
                <a:cubicBezTo>
                  <a:pt x="16200" y="4964"/>
                  <a:pt x="15977" y="5789"/>
                  <a:pt x="15530" y="6650"/>
                </a:cubicBezTo>
                <a:lnTo>
                  <a:pt x="18007" y="6650"/>
                </a:lnTo>
                <a:cubicBezTo>
                  <a:pt x="18981" y="6650"/>
                  <a:pt x="19814" y="6988"/>
                  <a:pt x="20524" y="7643"/>
                </a:cubicBezTo>
                <a:cubicBezTo>
                  <a:pt x="21255" y="8299"/>
                  <a:pt x="21600" y="9067"/>
                  <a:pt x="21600" y="9966"/>
                </a:cubicBezTo>
                <a:close/>
                <a:moveTo>
                  <a:pt x="3329" y="18041"/>
                </a:moveTo>
                <a:cubicBezTo>
                  <a:pt x="3512" y="17872"/>
                  <a:pt x="3593" y="17685"/>
                  <a:pt x="3593" y="17460"/>
                </a:cubicBezTo>
                <a:cubicBezTo>
                  <a:pt x="3593" y="17235"/>
                  <a:pt x="3512" y="17029"/>
                  <a:pt x="3329" y="16860"/>
                </a:cubicBezTo>
                <a:cubicBezTo>
                  <a:pt x="3147" y="16710"/>
                  <a:pt x="2944" y="16617"/>
                  <a:pt x="2700" y="16617"/>
                </a:cubicBezTo>
                <a:cubicBezTo>
                  <a:pt x="2456" y="16617"/>
                  <a:pt x="2233" y="16710"/>
                  <a:pt x="2071" y="16860"/>
                </a:cubicBezTo>
                <a:cubicBezTo>
                  <a:pt x="1888" y="17029"/>
                  <a:pt x="1807" y="17235"/>
                  <a:pt x="1807" y="17460"/>
                </a:cubicBezTo>
                <a:cubicBezTo>
                  <a:pt x="1807" y="17685"/>
                  <a:pt x="1888" y="17872"/>
                  <a:pt x="2071" y="18041"/>
                </a:cubicBezTo>
                <a:cubicBezTo>
                  <a:pt x="2233" y="18209"/>
                  <a:pt x="2456" y="18284"/>
                  <a:pt x="2700" y="18284"/>
                </a:cubicBezTo>
                <a:cubicBezTo>
                  <a:pt x="2944" y="18284"/>
                  <a:pt x="3147" y="18209"/>
                  <a:pt x="3329" y="18041"/>
                </a:cubicBezTo>
                <a:close/>
                <a:moveTo>
                  <a:pt x="19793" y="9985"/>
                </a:moveTo>
                <a:cubicBezTo>
                  <a:pt x="19793" y="9535"/>
                  <a:pt x="19611" y="9142"/>
                  <a:pt x="19245" y="8805"/>
                </a:cubicBezTo>
                <a:cubicBezTo>
                  <a:pt x="18880" y="8486"/>
                  <a:pt x="18474" y="8318"/>
                  <a:pt x="18007" y="8318"/>
                </a:cubicBezTo>
                <a:lnTo>
                  <a:pt x="13053" y="8318"/>
                </a:lnTo>
                <a:cubicBezTo>
                  <a:pt x="13053" y="7812"/>
                  <a:pt x="13277" y="7119"/>
                  <a:pt x="13723" y="6238"/>
                </a:cubicBezTo>
                <a:cubicBezTo>
                  <a:pt x="14170" y="5358"/>
                  <a:pt x="14393" y="4665"/>
                  <a:pt x="14393" y="4159"/>
                </a:cubicBezTo>
                <a:cubicBezTo>
                  <a:pt x="14393" y="3316"/>
                  <a:pt x="14251" y="2679"/>
                  <a:pt x="13947" y="2286"/>
                </a:cubicBezTo>
                <a:cubicBezTo>
                  <a:pt x="13642" y="1873"/>
                  <a:pt x="13053" y="1667"/>
                  <a:pt x="12160" y="1667"/>
                </a:cubicBezTo>
                <a:cubicBezTo>
                  <a:pt x="11896" y="1892"/>
                  <a:pt x="11734" y="2267"/>
                  <a:pt x="11612" y="2773"/>
                </a:cubicBezTo>
                <a:cubicBezTo>
                  <a:pt x="11511" y="3278"/>
                  <a:pt x="11368" y="3822"/>
                  <a:pt x="11186" y="4402"/>
                </a:cubicBezTo>
                <a:cubicBezTo>
                  <a:pt x="11003" y="4983"/>
                  <a:pt x="10739" y="5452"/>
                  <a:pt x="10353" y="5826"/>
                </a:cubicBezTo>
                <a:cubicBezTo>
                  <a:pt x="10150" y="6014"/>
                  <a:pt x="9785" y="6407"/>
                  <a:pt x="9257" y="7006"/>
                </a:cubicBezTo>
                <a:cubicBezTo>
                  <a:pt x="9237" y="7044"/>
                  <a:pt x="9115" y="7175"/>
                  <a:pt x="8953" y="7400"/>
                </a:cubicBezTo>
                <a:cubicBezTo>
                  <a:pt x="8770" y="7606"/>
                  <a:pt x="8608" y="7793"/>
                  <a:pt x="8506" y="7924"/>
                </a:cubicBezTo>
                <a:cubicBezTo>
                  <a:pt x="8384" y="8056"/>
                  <a:pt x="8222" y="8243"/>
                  <a:pt x="8019" y="8468"/>
                </a:cubicBezTo>
                <a:cubicBezTo>
                  <a:pt x="7816" y="8711"/>
                  <a:pt x="7613" y="8899"/>
                  <a:pt x="7450" y="9048"/>
                </a:cubicBezTo>
                <a:cubicBezTo>
                  <a:pt x="7288" y="9198"/>
                  <a:pt x="7105" y="9348"/>
                  <a:pt x="6902" y="9517"/>
                </a:cubicBezTo>
                <a:cubicBezTo>
                  <a:pt x="6720" y="9667"/>
                  <a:pt x="6537" y="9779"/>
                  <a:pt x="6354" y="9854"/>
                </a:cubicBezTo>
                <a:cubicBezTo>
                  <a:pt x="6171" y="9929"/>
                  <a:pt x="5989" y="9966"/>
                  <a:pt x="5847" y="9966"/>
                </a:cubicBezTo>
                <a:lnTo>
                  <a:pt x="5400" y="9966"/>
                </a:lnTo>
                <a:lnTo>
                  <a:pt x="5400" y="18284"/>
                </a:lnTo>
                <a:lnTo>
                  <a:pt x="5847" y="18284"/>
                </a:lnTo>
                <a:cubicBezTo>
                  <a:pt x="5968" y="18284"/>
                  <a:pt x="6111" y="18303"/>
                  <a:pt x="6293" y="18322"/>
                </a:cubicBezTo>
                <a:cubicBezTo>
                  <a:pt x="6456" y="18340"/>
                  <a:pt x="6618" y="18378"/>
                  <a:pt x="6760" y="18415"/>
                </a:cubicBezTo>
                <a:cubicBezTo>
                  <a:pt x="6882" y="18434"/>
                  <a:pt x="7065" y="18490"/>
                  <a:pt x="7288" y="18546"/>
                </a:cubicBezTo>
                <a:cubicBezTo>
                  <a:pt x="7511" y="18621"/>
                  <a:pt x="7674" y="18659"/>
                  <a:pt x="7775" y="18696"/>
                </a:cubicBezTo>
                <a:cubicBezTo>
                  <a:pt x="7897" y="18734"/>
                  <a:pt x="8059" y="18790"/>
                  <a:pt x="8283" y="18865"/>
                </a:cubicBezTo>
                <a:cubicBezTo>
                  <a:pt x="8506" y="18940"/>
                  <a:pt x="8648" y="18977"/>
                  <a:pt x="8689" y="18996"/>
                </a:cubicBezTo>
                <a:cubicBezTo>
                  <a:pt x="10678" y="19633"/>
                  <a:pt x="12282" y="19951"/>
                  <a:pt x="13500" y="19951"/>
                </a:cubicBezTo>
                <a:lnTo>
                  <a:pt x="15205" y="19951"/>
                </a:lnTo>
                <a:cubicBezTo>
                  <a:pt x="17012" y="19951"/>
                  <a:pt x="17905" y="19221"/>
                  <a:pt x="17905" y="17778"/>
                </a:cubicBezTo>
                <a:cubicBezTo>
                  <a:pt x="17905" y="17554"/>
                  <a:pt x="17885" y="17310"/>
                  <a:pt x="17824" y="17048"/>
                </a:cubicBezTo>
                <a:cubicBezTo>
                  <a:pt x="18108" y="16917"/>
                  <a:pt x="18332" y="16692"/>
                  <a:pt x="18494" y="16373"/>
                </a:cubicBezTo>
                <a:cubicBezTo>
                  <a:pt x="18656" y="16055"/>
                  <a:pt x="18758" y="15736"/>
                  <a:pt x="18758" y="15418"/>
                </a:cubicBezTo>
                <a:cubicBezTo>
                  <a:pt x="18758" y="15099"/>
                  <a:pt x="18656" y="14800"/>
                  <a:pt x="18494" y="14519"/>
                </a:cubicBezTo>
                <a:cubicBezTo>
                  <a:pt x="19002" y="14088"/>
                  <a:pt x="19245" y="13563"/>
                  <a:pt x="19245" y="12982"/>
                </a:cubicBezTo>
                <a:cubicBezTo>
                  <a:pt x="19245" y="12758"/>
                  <a:pt x="19184" y="12514"/>
                  <a:pt x="19103" y="12252"/>
                </a:cubicBezTo>
                <a:cubicBezTo>
                  <a:pt x="19002" y="11990"/>
                  <a:pt x="18900" y="11784"/>
                  <a:pt x="18758" y="11634"/>
                </a:cubicBezTo>
                <a:cubicBezTo>
                  <a:pt x="19042" y="11634"/>
                  <a:pt x="19306" y="11428"/>
                  <a:pt x="19509" y="11034"/>
                </a:cubicBezTo>
                <a:cubicBezTo>
                  <a:pt x="19712" y="10622"/>
                  <a:pt x="19793" y="10285"/>
                  <a:pt x="19793" y="9985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6502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5" grpId="0" animBg="1"/>
      <p:bldP spid="2" grpId="0"/>
      <p:bldP spid="26" grpId="0" animBg="1"/>
      <p:bldP spid="29" grpId="0" animBg="1"/>
      <p:bldP spid="20" grpId="0" animBg="1"/>
      <p:bldP spid="21" grpId="0"/>
      <p:bldP spid="23" grpId="0"/>
      <p:bldP spid="18" grpId="0" animBg="1"/>
      <p:bldP spid="19" grpId="0" animBg="1"/>
      <p:bldP spid="8" grpId="0" animBg="1"/>
      <p:bldP spid="9" grpId="0"/>
      <p:bldP spid="10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484684" y="-1"/>
            <a:ext cx="6707315" cy="4449755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8" r="-14794"/>
            </a:stretch>
          </a:blip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Parallelogram 3"/>
          <p:cNvSpPr/>
          <p:nvPr/>
        </p:nvSpPr>
        <p:spPr>
          <a:xfrm>
            <a:off x="2894266" y="0"/>
            <a:ext cx="2921360" cy="4449755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328" y="163802"/>
            <a:ext cx="4114690" cy="1222363"/>
          </a:xfrm>
        </p:spPr>
        <p:txBody>
          <a:bodyPr>
            <a:noAutofit/>
          </a:bodyPr>
          <a:lstStyle/>
          <a:p>
            <a:pPr algn="l"/>
            <a:r>
              <a:rPr lang="en-US" sz="4400" dirty="0">
                <a:latin typeface="Abril Fatface" charset="0"/>
                <a:ea typeface="Abril Fatface" charset="0"/>
                <a:cs typeface="Abril Fatface" charset="0"/>
              </a:rPr>
              <a:t>Introducción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.</a:t>
            </a:r>
          </a:p>
        </p:txBody>
      </p:sp>
      <p:sp>
        <p:nvSpPr>
          <p:cNvPr id="18" name="Parallelogram 17"/>
          <p:cNvSpPr/>
          <p:nvPr/>
        </p:nvSpPr>
        <p:spPr>
          <a:xfrm>
            <a:off x="4345757" y="0"/>
            <a:ext cx="2387551" cy="4449755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780907" y="3229945"/>
            <a:ext cx="10714913" cy="23553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EL ROL DEL LIDERAZGO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91168" y="5585254"/>
            <a:ext cx="7600832" cy="24648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6030866-E332-251A-1B32-FBFCDECB4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5093" y="5980743"/>
            <a:ext cx="1101290" cy="76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855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2" grpId="0"/>
      <p:bldP spid="18" grpId="0" animBg="1"/>
      <p:bldP spid="20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356764" y="-4395"/>
            <a:ext cx="4835236" cy="359635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366655" y="0"/>
            <a:ext cx="4835236" cy="359635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/>
          <p:cNvSpPr/>
          <p:nvPr/>
        </p:nvSpPr>
        <p:spPr>
          <a:xfrm>
            <a:off x="1989270" y="-1"/>
            <a:ext cx="2921360" cy="4449755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22589" y="1780838"/>
            <a:ext cx="8547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bril Fatface" charset="0"/>
                <a:ea typeface="Abril Fatface" charset="0"/>
                <a:cs typeface="Abril Fatface" charset="0"/>
              </a:rPr>
              <a:t>01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005780" y="3587000"/>
            <a:ext cx="2793485" cy="6394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err="1">
                <a:latin typeface="Abril Fatface" charset="0"/>
                <a:ea typeface="Abril Fatface" charset="0"/>
                <a:cs typeface="Abril Fatface" charset="0"/>
              </a:rPr>
              <a:t>Propósito</a:t>
            </a:r>
            <a:endParaRPr lang="en-US" sz="4000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18" name="Parallelogram 17"/>
          <p:cNvSpPr/>
          <p:nvPr/>
        </p:nvSpPr>
        <p:spPr>
          <a:xfrm>
            <a:off x="6790824" y="-4395"/>
            <a:ext cx="2921360" cy="4449755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824143" y="1776444"/>
            <a:ext cx="9332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Abril Fatface" charset="0"/>
                <a:ea typeface="Abril Fatface" charset="0"/>
                <a:cs typeface="Abril Fatface" charset="0"/>
              </a:rPr>
              <a:t>02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8727754" y="3185201"/>
            <a:ext cx="3198439" cy="14617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err="1">
                <a:latin typeface="Abril Fatface" charset="0"/>
                <a:ea typeface="Abril Fatface" charset="0"/>
                <a:cs typeface="Abril Fatface" charset="0"/>
              </a:rPr>
              <a:t>Importancia</a:t>
            </a:r>
            <a:r>
              <a:rPr lang="en-US" sz="3600" dirty="0">
                <a:latin typeface="Abril Fatface" charset="0"/>
                <a:ea typeface="Abril Fatface" charset="0"/>
                <a:cs typeface="Abril Fatface" charset="0"/>
              </a:rPr>
              <a:t> del </a:t>
            </a:r>
            <a:r>
              <a:rPr lang="en-US" sz="3600" dirty="0" err="1">
                <a:latin typeface="Abril Fatface" charset="0"/>
                <a:ea typeface="Abril Fatface" charset="0"/>
                <a:cs typeface="Abril Fatface" charset="0"/>
              </a:rPr>
              <a:t>Liderazgo</a:t>
            </a:r>
            <a:endParaRPr lang="en-US" sz="3600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7757701" y="6221804"/>
            <a:ext cx="610445" cy="562913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75447"/>
            <a:ext cx="7600832" cy="246487"/>
          </a:xfrm>
          <a:prstGeom prst="rect">
            <a:avLst/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18324E5-33C4-9D6D-E148-DF20C077E6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0322" y="5912178"/>
            <a:ext cx="1200329" cy="8309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F77069A-FCFF-C2AC-3AAA-03BC4BB87EEE}"/>
              </a:ext>
            </a:extLst>
          </p:cNvPr>
          <p:cNvSpPr txBox="1">
            <a:spLocks/>
          </p:cNvSpPr>
          <p:nvPr/>
        </p:nvSpPr>
        <p:spPr>
          <a:xfrm>
            <a:off x="77511" y="176866"/>
            <a:ext cx="3257579" cy="8309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latin typeface="Abril Fatface" charset="0"/>
                <a:ea typeface="Abril Fatface" charset="0"/>
                <a:cs typeface="Abril Fatface" charset="0"/>
              </a:rPr>
              <a:t>OBJETIVOS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E5144-60FF-348E-E655-7758632652B3}"/>
              </a:ext>
            </a:extLst>
          </p:cNvPr>
          <p:cNvSpPr txBox="1"/>
          <p:nvPr/>
        </p:nvSpPr>
        <p:spPr>
          <a:xfrm>
            <a:off x="3678960" y="4186134"/>
            <a:ext cx="31402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Esta capacitación está diseñada para proporcionar a los líderes del sector de supermercados las herramientas necesarias para mejorar su capacidad de liderazgo.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F625AC-BD40-334A-04BB-C1F2AB4F12B4}"/>
              </a:ext>
            </a:extLst>
          </p:cNvPr>
          <p:cNvSpPr txBox="1"/>
          <p:nvPr/>
        </p:nvSpPr>
        <p:spPr>
          <a:xfrm>
            <a:off x="8461947" y="4594918"/>
            <a:ext cx="314023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El liderazgo efectivo es esencial para motivar a los equipos, optimizar las operaciones y garantizar una experiencia del cliente excepcional.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59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4" grpId="0" animBg="1"/>
      <p:bldP spid="8" grpId="0"/>
      <p:bldP spid="10" grpId="0"/>
      <p:bldP spid="18" grpId="0" animBg="1"/>
      <p:bldP spid="20" grpId="0"/>
      <p:bldP spid="7" grpId="0" animBg="1"/>
      <p:bldP spid="13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824" y="630471"/>
            <a:ext cx="10363928" cy="96166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Deficiones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 claves del </a:t>
            </a:r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liderazgo</a:t>
            </a:r>
            <a:endParaRPr lang="en-US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11" name="Shape 644"/>
          <p:cNvSpPr/>
          <p:nvPr/>
        </p:nvSpPr>
        <p:spPr>
          <a:xfrm>
            <a:off x="6178492" y="1746863"/>
            <a:ext cx="737722" cy="694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2" h="21600" extrusionOk="0">
                <a:moveTo>
                  <a:pt x="21559" y="2839"/>
                </a:moveTo>
                <a:cubicBezTo>
                  <a:pt x="21576" y="3155"/>
                  <a:pt x="21541" y="3711"/>
                  <a:pt x="21402" y="4454"/>
                </a:cubicBezTo>
                <a:cubicBezTo>
                  <a:pt x="21280" y="5196"/>
                  <a:pt x="21019" y="5827"/>
                  <a:pt x="20618" y="6346"/>
                </a:cubicBezTo>
                <a:cubicBezTo>
                  <a:pt x="19834" y="7367"/>
                  <a:pt x="18650" y="7887"/>
                  <a:pt x="17082" y="7924"/>
                </a:cubicBezTo>
                <a:cubicBezTo>
                  <a:pt x="16629" y="9297"/>
                  <a:pt x="15897" y="10447"/>
                  <a:pt x="14887" y="11357"/>
                </a:cubicBezTo>
                <a:cubicBezTo>
                  <a:pt x="13859" y="12285"/>
                  <a:pt x="12710" y="12804"/>
                  <a:pt x="11421" y="12953"/>
                </a:cubicBezTo>
                <a:lnTo>
                  <a:pt x="11421" y="17963"/>
                </a:lnTo>
                <a:lnTo>
                  <a:pt x="13493" y="17963"/>
                </a:lnTo>
                <a:cubicBezTo>
                  <a:pt x="13685" y="17963"/>
                  <a:pt x="13842" y="18037"/>
                  <a:pt x="13964" y="18186"/>
                </a:cubicBezTo>
                <a:cubicBezTo>
                  <a:pt x="14103" y="18334"/>
                  <a:pt x="14155" y="18501"/>
                  <a:pt x="14155" y="18705"/>
                </a:cubicBezTo>
                <a:cubicBezTo>
                  <a:pt x="14155" y="18891"/>
                  <a:pt x="14086" y="19058"/>
                  <a:pt x="13964" y="19188"/>
                </a:cubicBezTo>
                <a:cubicBezTo>
                  <a:pt x="13824" y="19318"/>
                  <a:pt x="13685" y="19392"/>
                  <a:pt x="13493" y="19392"/>
                </a:cubicBezTo>
                <a:lnTo>
                  <a:pt x="8041" y="19392"/>
                </a:lnTo>
                <a:cubicBezTo>
                  <a:pt x="7832" y="19392"/>
                  <a:pt x="7675" y="19318"/>
                  <a:pt x="7553" y="19188"/>
                </a:cubicBezTo>
                <a:cubicBezTo>
                  <a:pt x="7431" y="19058"/>
                  <a:pt x="7362" y="18891"/>
                  <a:pt x="7362" y="18705"/>
                </a:cubicBezTo>
                <a:cubicBezTo>
                  <a:pt x="7362" y="18501"/>
                  <a:pt x="7431" y="18334"/>
                  <a:pt x="7553" y="18186"/>
                </a:cubicBezTo>
                <a:cubicBezTo>
                  <a:pt x="7675" y="18037"/>
                  <a:pt x="7832" y="17963"/>
                  <a:pt x="8041" y="17963"/>
                </a:cubicBezTo>
                <a:lnTo>
                  <a:pt x="10062" y="17963"/>
                </a:lnTo>
                <a:lnTo>
                  <a:pt x="10062" y="12953"/>
                </a:lnTo>
                <a:cubicBezTo>
                  <a:pt x="8773" y="12804"/>
                  <a:pt x="7606" y="12285"/>
                  <a:pt x="6578" y="11357"/>
                </a:cubicBezTo>
                <a:cubicBezTo>
                  <a:pt x="5550" y="10447"/>
                  <a:pt x="4819" y="9297"/>
                  <a:pt x="4401" y="7924"/>
                </a:cubicBezTo>
                <a:cubicBezTo>
                  <a:pt x="2850" y="7849"/>
                  <a:pt x="1701" y="7330"/>
                  <a:pt x="934" y="6346"/>
                </a:cubicBezTo>
                <a:cubicBezTo>
                  <a:pt x="551" y="5827"/>
                  <a:pt x="290" y="5196"/>
                  <a:pt x="150" y="4454"/>
                </a:cubicBezTo>
                <a:cubicBezTo>
                  <a:pt x="28" y="3711"/>
                  <a:pt x="-24" y="3155"/>
                  <a:pt x="11" y="2839"/>
                </a:cubicBezTo>
                <a:cubicBezTo>
                  <a:pt x="28" y="2505"/>
                  <a:pt x="63" y="2227"/>
                  <a:pt x="98" y="2023"/>
                </a:cubicBezTo>
                <a:cubicBezTo>
                  <a:pt x="185" y="1633"/>
                  <a:pt x="411" y="1429"/>
                  <a:pt x="777" y="1429"/>
                </a:cubicBezTo>
                <a:lnTo>
                  <a:pt x="3982" y="1429"/>
                </a:lnTo>
                <a:lnTo>
                  <a:pt x="3982" y="724"/>
                </a:lnTo>
                <a:cubicBezTo>
                  <a:pt x="3982" y="501"/>
                  <a:pt x="4035" y="334"/>
                  <a:pt x="4174" y="204"/>
                </a:cubicBezTo>
                <a:cubicBezTo>
                  <a:pt x="4296" y="56"/>
                  <a:pt x="4453" y="0"/>
                  <a:pt x="4662" y="0"/>
                </a:cubicBezTo>
                <a:lnTo>
                  <a:pt x="16821" y="0"/>
                </a:lnTo>
                <a:cubicBezTo>
                  <a:pt x="16995" y="0"/>
                  <a:pt x="17151" y="56"/>
                  <a:pt x="17291" y="204"/>
                </a:cubicBezTo>
                <a:cubicBezTo>
                  <a:pt x="17430" y="334"/>
                  <a:pt x="17500" y="501"/>
                  <a:pt x="17500" y="724"/>
                </a:cubicBezTo>
                <a:lnTo>
                  <a:pt x="17500" y="1429"/>
                </a:lnTo>
                <a:lnTo>
                  <a:pt x="20792" y="1429"/>
                </a:lnTo>
                <a:cubicBezTo>
                  <a:pt x="21158" y="1429"/>
                  <a:pt x="21384" y="1633"/>
                  <a:pt x="21471" y="2023"/>
                </a:cubicBezTo>
                <a:cubicBezTo>
                  <a:pt x="21506" y="2227"/>
                  <a:pt x="21524" y="2505"/>
                  <a:pt x="21559" y="2839"/>
                </a:cubicBezTo>
                <a:close/>
                <a:moveTo>
                  <a:pt x="4070" y="6439"/>
                </a:moveTo>
                <a:cubicBezTo>
                  <a:pt x="4000" y="6012"/>
                  <a:pt x="3982" y="5641"/>
                  <a:pt x="3982" y="5307"/>
                </a:cubicBezTo>
                <a:lnTo>
                  <a:pt x="3982" y="2876"/>
                </a:lnTo>
                <a:lnTo>
                  <a:pt x="1370" y="2876"/>
                </a:lnTo>
                <a:cubicBezTo>
                  <a:pt x="1335" y="3990"/>
                  <a:pt x="1544" y="4843"/>
                  <a:pt x="1997" y="5437"/>
                </a:cubicBezTo>
                <a:cubicBezTo>
                  <a:pt x="2450" y="6012"/>
                  <a:pt x="3129" y="6346"/>
                  <a:pt x="4070" y="6439"/>
                </a:cubicBezTo>
                <a:close/>
                <a:moveTo>
                  <a:pt x="16141" y="1429"/>
                </a:moveTo>
                <a:lnTo>
                  <a:pt x="5324" y="1429"/>
                </a:lnTo>
                <a:lnTo>
                  <a:pt x="5324" y="5307"/>
                </a:lnTo>
                <a:cubicBezTo>
                  <a:pt x="5324" y="7014"/>
                  <a:pt x="5864" y="8480"/>
                  <a:pt x="6909" y="9724"/>
                </a:cubicBezTo>
                <a:cubicBezTo>
                  <a:pt x="7971" y="10948"/>
                  <a:pt x="9243" y="11561"/>
                  <a:pt x="10741" y="11561"/>
                </a:cubicBezTo>
                <a:cubicBezTo>
                  <a:pt x="12239" y="11561"/>
                  <a:pt x="13511" y="10948"/>
                  <a:pt x="14556" y="9724"/>
                </a:cubicBezTo>
                <a:cubicBezTo>
                  <a:pt x="15619" y="8480"/>
                  <a:pt x="16141" y="7014"/>
                  <a:pt x="16141" y="5307"/>
                </a:cubicBezTo>
                <a:lnTo>
                  <a:pt x="16141" y="1429"/>
                </a:lnTo>
                <a:close/>
                <a:moveTo>
                  <a:pt x="16002" y="20357"/>
                </a:moveTo>
                <a:cubicBezTo>
                  <a:pt x="16124" y="20505"/>
                  <a:pt x="16193" y="20672"/>
                  <a:pt x="16193" y="20876"/>
                </a:cubicBezTo>
                <a:cubicBezTo>
                  <a:pt x="16193" y="21080"/>
                  <a:pt x="16124" y="21266"/>
                  <a:pt x="16002" y="21396"/>
                </a:cubicBezTo>
                <a:cubicBezTo>
                  <a:pt x="15880" y="21526"/>
                  <a:pt x="15706" y="21600"/>
                  <a:pt x="15514" y="21600"/>
                </a:cubicBezTo>
                <a:lnTo>
                  <a:pt x="6003" y="21600"/>
                </a:lnTo>
                <a:cubicBezTo>
                  <a:pt x="5811" y="21600"/>
                  <a:pt x="5637" y="21526"/>
                  <a:pt x="5515" y="21396"/>
                </a:cubicBezTo>
                <a:cubicBezTo>
                  <a:pt x="5376" y="21266"/>
                  <a:pt x="5324" y="21080"/>
                  <a:pt x="5324" y="20876"/>
                </a:cubicBezTo>
                <a:cubicBezTo>
                  <a:pt x="5324" y="20672"/>
                  <a:pt x="5376" y="20487"/>
                  <a:pt x="5515" y="20357"/>
                </a:cubicBezTo>
                <a:cubicBezTo>
                  <a:pt x="5637" y="20208"/>
                  <a:pt x="5811" y="20153"/>
                  <a:pt x="6003" y="20153"/>
                </a:cubicBezTo>
                <a:lnTo>
                  <a:pt x="15514" y="20153"/>
                </a:lnTo>
                <a:cubicBezTo>
                  <a:pt x="15706" y="20153"/>
                  <a:pt x="15880" y="20227"/>
                  <a:pt x="16002" y="20357"/>
                </a:cubicBezTo>
                <a:close/>
                <a:moveTo>
                  <a:pt x="20200" y="2876"/>
                </a:moveTo>
                <a:lnTo>
                  <a:pt x="17500" y="2876"/>
                </a:lnTo>
                <a:lnTo>
                  <a:pt x="17500" y="5307"/>
                </a:lnTo>
                <a:cubicBezTo>
                  <a:pt x="17500" y="5660"/>
                  <a:pt x="17465" y="6049"/>
                  <a:pt x="17413" y="6476"/>
                </a:cubicBezTo>
                <a:cubicBezTo>
                  <a:pt x="18371" y="6384"/>
                  <a:pt x="19085" y="6049"/>
                  <a:pt x="19573" y="5437"/>
                </a:cubicBezTo>
                <a:cubicBezTo>
                  <a:pt x="20026" y="4843"/>
                  <a:pt x="20235" y="3990"/>
                  <a:pt x="20200" y="2876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8" name="Parallelogram 57"/>
          <p:cNvSpPr/>
          <p:nvPr/>
        </p:nvSpPr>
        <p:spPr>
          <a:xfrm>
            <a:off x="10025268" y="-18034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Parallelogram 58"/>
          <p:cNvSpPr/>
          <p:nvPr/>
        </p:nvSpPr>
        <p:spPr>
          <a:xfrm>
            <a:off x="10871928" y="-18034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36581" y="2449283"/>
            <a:ext cx="1130647" cy="1130647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hape 766"/>
          <p:cNvSpPr/>
          <p:nvPr/>
        </p:nvSpPr>
        <p:spPr>
          <a:xfrm>
            <a:off x="1006123" y="2791983"/>
            <a:ext cx="424148" cy="424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3791"/>
                  <a:pt x="20557" y="16330"/>
                  <a:pt x="18435" y="18435"/>
                </a:cubicBezTo>
                <a:cubicBezTo>
                  <a:pt x="16330" y="20539"/>
                  <a:pt x="13791" y="21600"/>
                  <a:pt x="10800" y="21600"/>
                </a:cubicBezTo>
                <a:cubicBezTo>
                  <a:pt x="7826" y="21600"/>
                  <a:pt x="5287" y="20539"/>
                  <a:pt x="3165" y="18435"/>
                </a:cubicBezTo>
                <a:cubicBezTo>
                  <a:pt x="1061" y="16330"/>
                  <a:pt x="0" y="13791"/>
                  <a:pt x="0" y="10800"/>
                </a:cubicBezTo>
                <a:cubicBezTo>
                  <a:pt x="0" y="7826"/>
                  <a:pt x="1061" y="5270"/>
                  <a:pt x="3165" y="3165"/>
                </a:cubicBezTo>
                <a:cubicBezTo>
                  <a:pt x="5287" y="1061"/>
                  <a:pt x="7826" y="0"/>
                  <a:pt x="10800" y="0"/>
                </a:cubicBezTo>
                <a:cubicBezTo>
                  <a:pt x="13791" y="0"/>
                  <a:pt x="16330" y="1061"/>
                  <a:pt x="18435" y="3165"/>
                </a:cubicBezTo>
                <a:cubicBezTo>
                  <a:pt x="20557" y="5270"/>
                  <a:pt x="21600" y="7826"/>
                  <a:pt x="21600" y="10800"/>
                </a:cubicBezTo>
                <a:close/>
                <a:moveTo>
                  <a:pt x="20261" y="10800"/>
                </a:moveTo>
                <a:cubicBezTo>
                  <a:pt x="20261" y="8191"/>
                  <a:pt x="19339" y="5965"/>
                  <a:pt x="17496" y="4122"/>
                </a:cubicBezTo>
                <a:cubicBezTo>
                  <a:pt x="15652" y="2278"/>
                  <a:pt x="13426" y="1357"/>
                  <a:pt x="10800" y="1357"/>
                </a:cubicBezTo>
                <a:cubicBezTo>
                  <a:pt x="8191" y="1357"/>
                  <a:pt x="5965" y="2278"/>
                  <a:pt x="4122" y="4122"/>
                </a:cubicBezTo>
                <a:cubicBezTo>
                  <a:pt x="2278" y="5965"/>
                  <a:pt x="1357" y="8174"/>
                  <a:pt x="1357" y="10800"/>
                </a:cubicBezTo>
                <a:cubicBezTo>
                  <a:pt x="1357" y="13409"/>
                  <a:pt x="2278" y="15652"/>
                  <a:pt x="4122" y="17513"/>
                </a:cubicBezTo>
                <a:cubicBezTo>
                  <a:pt x="5965" y="19374"/>
                  <a:pt x="8191" y="20296"/>
                  <a:pt x="10800" y="20296"/>
                </a:cubicBezTo>
                <a:cubicBezTo>
                  <a:pt x="13426" y="20296"/>
                  <a:pt x="15652" y="19374"/>
                  <a:pt x="17496" y="17513"/>
                </a:cubicBezTo>
                <a:cubicBezTo>
                  <a:pt x="19339" y="15652"/>
                  <a:pt x="20261" y="13426"/>
                  <a:pt x="20261" y="10800"/>
                </a:cubicBezTo>
                <a:close/>
                <a:moveTo>
                  <a:pt x="16052" y="6852"/>
                </a:moveTo>
                <a:cubicBezTo>
                  <a:pt x="16383" y="7183"/>
                  <a:pt x="16383" y="7496"/>
                  <a:pt x="16070" y="7809"/>
                </a:cubicBezTo>
                <a:lnTo>
                  <a:pt x="9322" y="14557"/>
                </a:lnTo>
                <a:cubicBezTo>
                  <a:pt x="9304" y="14609"/>
                  <a:pt x="9287" y="14661"/>
                  <a:pt x="9287" y="14678"/>
                </a:cubicBezTo>
                <a:cubicBezTo>
                  <a:pt x="8957" y="14991"/>
                  <a:pt x="8626" y="14991"/>
                  <a:pt x="8313" y="14678"/>
                </a:cubicBezTo>
                <a:lnTo>
                  <a:pt x="4991" y="11304"/>
                </a:lnTo>
                <a:cubicBezTo>
                  <a:pt x="4643" y="11009"/>
                  <a:pt x="4643" y="10696"/>
                  <a:pt x="4957" y="10383"/>
                </a:cubicBezTo>
                <a:cubicBezTo>
                  <a:pt x="5287" y="10070"/>
                  <a:pt x="5600" y="10070"/>
                  <a:pt x="5913" y="10383"/>
                </a:cubicBezTo>
                <a:lnTo>
                  <a:pt x="8783" y="13200"/>
                </a:lnTo>
                <a:lnTo>
                  <a:pt x="15113" y="6835"/>
                </a:lnTo>
                <a:cubicBezTo>
                  <a:pt x="15409" y="6522"/>
                  <a:pt x="15739" y="6539"/>
                  <a:pt x="16052" y="6852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136770" y="2449283"/>
            <a:ext cx="14478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bril Fatface" charset="0"/>
                <a:ea typeface="Abril Fatface" charset="0"/>
                <a:cs typeface="Abril Fatface" charset="0"/>
              </a:rPr>
              <a:t>Liderazgo</a:t>
            </a:r>
            <a:r>
              <a:rPr lang="en-US" sz="2000" b="1" dirty="0">
                <a:latin typeface="Abril Fatface" charset="0"/>
                <a:ea typeface="Abril Fatface" charset="0"/>
                <a:cs typeface="Abril Fatface" charset="0"/>
              </a:rPr>
              <a:t>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25607" y="2781562"/>
            <a:ext cx="3279254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Proceso de influir y guiar a los miembros de un grupo hacia la consecución de objetivos compartidos.</a:t>
            </a:r>
          </a:p>
        </p:txBody>
      </p:sp>
      <p:sp>
        <p:nvSpPr>
          <p:cNvPr id="19" name="Oval 18"/>
          <p:cNvSpPr/>
          <p:nvPr/>
        </p:nvSpPr>
        <p:spPr>
          <a:xfrm>
            <a:off x="625418" y="4497939"/>
            <a:ext cx="1130647" cy="1130647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hape 766"/>
          <p:cNvSpPr/>
          <p:nvPr/>
        </p:nvSpPr>
        <p:spPr>
          <a:xfrm>
            <a:off x="994960" y="4840639"/>
            <a:ext cx="424148" cy="424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3791"/>
                  <a:pt x="20557" y="16330"/>
                  <a:pt x="18435" y="18435"/>
                </a:cubicBezTo>
                <a:cubicBezTo>
                  <a:pt x="16330" y="20539"/>
                  <a:pt x="13791" y="21600"/>
                  <a:pt x="10800" y="21600"/>
                </a:cubicBezTo>
                <a:cubicBezTo>
                  <a:pt x="7826" y="21600"/>
                  <a:pt x="5287" y="20539"/>
                  <a:pt x="3165" y="18435"/>
                </a:cubicBezTo>
                <a:cubicBezTo>
                  <a:pt x="1061" y="16330"/>
                  <a:pt x="0" y="13791"/>
                  <a:pt x="0" y="10800"/>
                </a:cubicBezTo>
                <a:cubicBezTo>
                  <a:pt x="0" y="7826"/>
                  <a:pt x="1061" y="5270"/>
                  <a:pt x="3165" y="3165"/>
                </a:cubicBezTo>
                <a:cubicBezTo>
                  <a:pt x="5287" y="1061"/>
                  <a:pt x="7826" y="0"/>
                  <a:pt x="10800" y="0"/>
                </a:cubicBezTo>
                <a:cubicBezTo>
                  <a:pt x="13791" y="0"/>
                  <a:pt x="16330" y="1061"/>
                  <a:pt x="18435" y="3165"/>
                </a:cubicBezTo>
                <a:cubicBezTo>
                  <a:pt x="20557" y="5270"/>
                  <a:pt x="21600" y="7826"/>
                  <a:pt x="21600" y="10800"/>
                </a:cubicBezTo>
                <a:close/>
                <a:moveTo>
                  <a:pt x="20261" y="10800"/>
                </a:moveTo>
                <a:cubicBezTo>
                  <a:pt x="20261" y="8191"/>
                  <a:pt x="19339" y="5965"/>
                  <a:pt x="17496" y="4122"/>
                </a:cubicBezTo>
                <a:cubicBezTo>
                  <a:pt x="15652" y="2278"/>
                  <a:pt x="13426" y="1357"/>
                  <a:pt x="10800" y="1357"/>
                </a:cubicBezTo>
                <a:cubicBezTo>
                  <a:pt x="8191" y="1357"/>
                  <a:pt x="5965" y="2278"/>
                  <a:pt x="4122" y="4122"/>
                </a:cubicBezTo>
                <a:cubicBezTo>
                  <a:pt x="2278" y="5965"/>
                  <a:pt x="1357" y="8174"/>
                  <a:pt x="1357" y="10800"/>
                </a:cubicBezTo>
                <a:cubicBezTo>
                  <a:pt x="1357" y="13409"/>
                  <a:pt x="2278" y="15652"/>
                  <a:pt x="4122" y="17513"/>
                </a:cubicBezTo>
                <a:cubicBezTo>
                  <a:pt x="5965" y="19374"/>
                  <a:pt x="8191" y="20296"/>
                  <a:pt x="10800" y="20296"/>
                </a:cubicBezTo>
                <a:cubicBezTo>
                  <a:pt x="13426" y="20296"/>
                  <a:pt x="15652" y="19374"/>
                  <a:pt x="17496" y="17513"/>
                </a:cubicBezTo>
                <a:cubicBezTo>
                  <a:pt x="19339" y="15652"/>
                  <a:pt x="20261" y="13426"/>
                  <a:pt x="20261" y="10800"/>
                </a:cubicBezTo>
                <a:close/>
                <a:moveTo>
                  <a:pt x="16052" y="6852"/>
                </a:moveTo>
                <a:cubicBezTo>
                  <a:pt x="16383" y="7183"/>
                  <a:pt x="16383" y="7496"/>
                  <a:pt x="16070" y="7809"/>
                </a:cubicBezTo>
                <a:lnTo>
                  <a:pt x="9322" y="14557"/>
                </a:lnTo>
                <a:cubicBezTo>
                  <a:pt x="9304" y="14609"/>
                  <a:pt x="9287" y="14661"/>
                  <a:pt x="9287" y="14678"/>
                </a:cubicBezTo>
                <a:cubicBezTo>
                  <a:pt x="8957" y="14991"/>
                  <a:pt x="8626" y="14991"/>
                  <a:pt x="8313" y="14678"/>
                </a:cubicBezTo>
                <a:lnTo>
                  <a:pt x="4991" y="11304"/>
                </a:lnTo>
                <a:cubicBezTo>
                  <a:pt x="4643" y="11009"/>
                  <a:pt x="4643" y="10696"/>
                  <a:pt x="4957" y="10383"/>
                </a:cubicBezTo>
                <a:cubicBezTo>
                  <a:pt x="5287" y="10070"/>
                  <a:pt x="5600" y="10070"/>
                  <a:pt x="5913" y="10383"/>
                </a:cubicBezTo>
                <a:lnTo>
                  <a:pt x="8783" y="13200"/>
                </a:lnTo>
                <a:lnTo>
                  <a:pt x="15113" y="6835"/>
                </a:lnTo>
                <a:cubicBezTo>
                  <a:pt x="15409" y="6522"/>
                  <a:pt x="15739" y="6539"/>
                  <a:pt x="16052" y="6852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125607" y="4497939"/>
            <a:ext cx="1962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bril Fatface" charset="0"/>
                <a:ea typeface="Abril Fatface" charset="0"/>
                <a:cs typeface="Abril Fatface" charset="0"/>
              </a:rPr>
              <a:t>Comunicación</a:t>
            </a:r>
            <a:r>
              <a:rPr lang="en-US" sz="2000" b="1" dirty="0">
                <a:latin typeface="Abril Fatface" charset="0"/>
                <a:ea typeface="Abril Fatface" charset="0"/>
                <a:cs typeface="Abril Fatface" charset="0"/>
              </a:rPr>
              <a:t>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94369" y="4822175"/>
            <a:ext cx="3495264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Intercambio de información, ideas y sentimientos entre personas para alcanzar un entendimiento común.</a:t>
            </a:r>
          </a:p>
        </p:txBody>
      </p:sp>
      <p:sp>
        <p:nvSpPr>
          <p:cNvPr id="23" name="Oval 22"/>
          <p:cNvSpPr/>
          <p:nvPr/>
        </p:nvSpPr>
        <p:spPr>
          <a:xfrm>
            <a:off x="5785567" y="2449283"/>
            <a:ext cx="1130647" cy="1130647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hape 766"/>
          <p:cNvSpPr/>
          <p:nvPr/>
        </p:nvSpPr>
        <p:spPr>
          <a:xfrm>
            <a:off x="6155109" y="2791983"/>
            <a:ext cx="424148" cy="424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3791"/>
                  <a:pt x="20557" y="16330"/>
                  <a:pt x="18435" y="18435"/>
                </a:cubicBezTo>
                <a:cubicBezTo>
                  <a:pt x="16330" y="20539"/>
                  <a:pt x="13791" y="21600"/>
                  <a:pt x="10800" y="21600"/>
                </a:cubicBezTo>
                <a:cubicBezTo>
                  <a:pt x="7826" y="21600"/>
                  <a:pt x="5287" y="20539"/>
                  <a:pt x="3165" y="18435"/>
                </a:cubicBezTo>
                <a:cubicBezTo>
                  <a:pt x="1061" y="16330"/>
                  <a:pt x="0" y="13791"/>
                  <a:pt x="0" y="10800"/>
                </a:cubicBezTo>
                <a:cubicBezTo>
                  <a:pt x="0" y="7826"/>
                  <a:pt x="1061" y="5270"/>
                  <a:pt x="3165" y="3165"/>
                </a:cubicBezTo>
                <a:cubicBezTo>
                  <a:pt x="5287" y="1061"/>
                  <a:pt x="7826" y="0"/>
                  <a:pt x="10800" y="0"/>
                </a:cubicBezTo>
                <a:cubicBezTo>
                  <a:pt x="13791" y="0"/>
                  <a:pt x="16330" y="1061"/>
                  <a:pt x="18435" y="3165"/>
                </a:cubicBezTo>
                <a:cubicBezTo>
                  <a:pt x="20557" y="5270"/>
                  <a:pt x="21600" y="7826"/>
                  <a:pt x="21600" y="10800"/>
                </a:cubicBezTo>
                <a:close/>
                <a:moveTo>
                  <a:pt x="20261" y="10800"/>
                </a:moveTo>
                <a:cubicBezTo>
                  <a:pt x="20261" y="8191"/>
                  <a:pt x="19339" y="5965"/>
                  <a:pt x="17496" y="4122"/>
                </a:cubicBezTo>
                <a:cubicBezTo>
                  <a:pt x="15652" y="2278"/>
                  <a:pt x="13426" y="1357"/>
                  <a:pt x="10800" y="1357"/>
                </a:cubicBezTo>
                <a:cubicBezTo>
                  <a:pt x="8191" y="1357"/>
                  <a:pt x="5965" y="2278"/>
                  <a:pt x="4122" y="4122"/>
                </a:cubicBezTo>
                <a:cubicBezTo>
                  <a:pt x="2278" y="5965"/>
                  <a:pt x="1357" y="8174"/>
                  <a:pt x="1357" y="10800"/>
                </a:cubicBezTo>
                <a:cubicBezTo>
                  <a:pt x="1357" y="13409"/>
                  <a:pt x="2278" y="15652"/>
                  <a:pt x="4122" y="17513"/>
                </a:cubicBezTo>
                <a:cubicBezTo>
                  <a:pt x="5965" y="19374"/>
                  <a:pt x="8191" y="20296"/>
                  <a:pt x="10800" y="20296"/>
                </a:cubicBezTo>
                <a:cubicBezTo>
                  <a:pt x="13426" y="20296"/>
                  <a:pt x="15652" y="19374"/>
                  <a:pt x="17496" y="17513"/>
                </a:cubicBezTo>
                <a:cubicBezTo>
                  <a:pt x="19339" y="15652"/>
                  <a:pt x="20261" y="13426"/>
                  <a:pt x="20261" y="10800"/>
                </a:cubicBezTo>
                <a:close/>
                <a:moveTo>
                  <a:pt x="16052" y="6852"/>
                </a:moveTo>
                <a:cubicBezTo>
                  <a:pt x="16383" y="7183"/>
                  <a:pt x="16383" y="7496"/>
                  <a:pt x="16070" y="7809"/>
                </a:cubicBezTo>
                <a:lnTo>
                  <a:pt x="9322" y="14557"/>
                </a:lnTo>
                <a:cubicBezTo>
                  <a:pt x="9304" y="14609"/>
                  <a:pt x="9287" y="14661"/>
                  <a:pt x="9287" y="14678"/>
                </a:cubicBezTo>
                <a:cubicBezTo>
                  <a:pt x="8957" y="14991"/>
                  <a:pt x="8626" y="14991"/>
                  <a:pt x="8313" y="14678"/>
                </a:cubicBezTo>
                <a:lnTo>
                  <a:pt x="4991" y="11304"/>
                </a:lnTo>
                <a:cubicBezTo>
                  <a:pt x="4643" y="11009"/>
                  <a:pt x="4643" y="10696"/>
                  <a:pt x="4957" y="10383"/>
                </a:cubicBezTo>
                <a:cubicBezTo>
                  <a:pt x="5287" y="10070"/>
                  <a:pt x="5600" y="10070"/>
                  <a:pt x="5913" y="10383"/>
                </a:cubicBezTo>
                <a:lnTo>
                  <a:pt x="8783" y="13200"/>
                </a:lnTo>
                <a:lnTo>
                  <a:pt x="15113" y="6835"/>
                </a:lnTo>
                <a:cubicBezTo>
                  <a:pt x="15409" y="6522"/>
                  <a:pt x="15739" y="6539"/>
                  <a:pt x="16052" y="6852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285756" y="2449283"/>
            <a:ext cx="10038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bril Fatface" charset="0"/>
                <a:ea typeface="Abril Fatface" charset="0"/>
                <a:cs typeface="Abril Fatface" charset="0"/>
              </a:rPr>
              <a:t>Visión</a:t>
            </a:r>
            <a:r>
              <a:rPr lang="en-US" sz="2000" b="1" dirty="0">
                <a:latin typeface="Abril Fatface" charset="0"/>
                <a:ea typeface="Abril Fatface" charset="0"/>
                <a:cs typeface="Abril Fatface" charset="0"/>
              </a:rPr>
              <a:t>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19221" y="2813895"/>
            <a:ext cx="3795916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Imagen clara de lo que una organización quiere lograr a largo plazo.</a:t>
            </a:r>
          </a:p>
        </p:txBody>
      </p:sp>
      <p:sp>
        <p:nvSpPr>
          <p:cNvPr id="27" name="Oval 26"/>
          <p:cNvSpPr/>
          <p:nvPr/>
        </p:nvSpPr>
        <p:spPr>
          <a:xfrm>
            <a:off x="5774404" y="4497939"/>
            <a:ext cx="1130647" cy="1130647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hape 766"/>
          <p:cNvSpPr/>
          <p:nvPr/>
        </p:nvSpPr>
        <p:spPr>
          <a:xfrm>
            <a:off x="6143946" y="4840639"/>
            <a:ext cx="424148" cy="424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3791"/>
                  <a:pt x="20557" y="16330"/>
                  <a:pt x="18435" y="18435"/>
                </a:cubicBezTo>
                <a:cubicBezTo>
                  <a:pt x="16330" y="20539"/>
                  <a:pt x="13791" y="21600"/>
                  <a:pt x="10800" y="21600"/>
                </a:cubicBezTo>
                <a:cubicBezTo>
                  <a:pt x="7826" y="21600"/>
                  <a:pt x="5287" y="20539"/>
                  <a:pt x="3165" y="18435"/>
                </a:cubicBezTo>
                <a:cubicBezTo>
                  <a:pt x="1061" y="16330"/>
                  <a:pt x="0" y="13791"/>
                  <a:pt x="0" y="10800"/>
                </a:cubicBezTo>
                <a:cubicBezTo>
                  <a:pt x="0" y="7826"/>
                  <a:pt x="1061" y="5270"/>
                  <a:pt x="3165" y="3165"/>
                </a:cubicBezTo>
                <a:cubicBezTo>
                  <a:pt x="5287" y="1061"/>
                  <a:pt x="7826" y="0"/>
                  <a:pt x="10800" y="0"/>
                </a:cubicBezTo>
                <a:cubicBezTo>
                  <a:pt x="13791" y="0"/>
                  <a:pt x="16330" y="1061"/>
                  <a:pt x="18435" y="3165"/>
                </a:cubicBezTo>
                <a:cubicBezTo>
                  <a:pt x="20557" y="5270"/>
                  <a:pt x="21600" y="7826"/>
                  <a:pt x="21600" y="10800"/>
                </a:cubicBezTo>
                <a:close/>
                <a:moveTo>
                  <a:pt x="20261" y="10800"/>
                </a:moveTo>
                <a:cubicBezTo>
                  <a:pt x="20261" y="8191"/>
                  <a:pt x="19339" y="5965"/>
                  <a:pt x="17496" y="4122"/>
                </a:cubicBezTo>
                <a:cubicBezTo>
                  <a:pt x="15652" y="2278"/>
                  <a:pt x="13426" y="1357"/>
                  <a:pt x="10800" y="1357"/>
                </a:cubicBezTo>
                <a:cubicBezTo>
                  <a:pt x="8191" y="1357"/>
                  <a:pt x="5965" y="2278"/>
                  <a:pt x="4122" y="4122"/>
                </a:cubicBezTo>
                <a:cubicBezTo>
                  <a:pt x="2278" y="5965"/>
                  <a:pt x="1357" y="8174"/>
                  <a:pt x="1357" y="10800"/>
                </a:cubicBezTo>
                <a:cubicBezTo>
                  <a:pt x="1357" y="13409"/>
                  <a:pt x="2278" y="15652"/>
                  <a:pt x="4122" y="17513"/>
                </a:cubicBezTo>
                <a:cubicBezTo>
                  <a:pt x="5965" y="19374"/>
                  <a:pt x="8191" y="20296"/>
                  <a:pt x="10800" y="20296"/>
                </a:cubicBezTo>
                <a:cubicBezTo>
                  <a:pt x="13426" y="20296"/>
                  <a:pt x="15652" y="19374"/>
                  <a:pt x="17496" y="17513"/>
                </a:cubicBezTo>
                <a:cubicBezTo>
                  <a:pt x="19339" y="15652"/>
                  <a:pt x="20261" y="13426"/>
                  <a:pt x="20261" y="10800"/>
                </a:cubicBezTo>
                <a:close/>
                <a:moveTo>
                  <a:pt x="16052" y="6852"/>
                </a:moveTo>
                <a:cubicBezTo>
                  <a:pt x="16383" y="7183"/>
                  <a:pt x="16383" y="7496"/>
                  <a:pt x="16070" y="7809"/>
                </a:cubicBezTo>
                <a:lnTo>
                  <a:pt x="9322" y="14557"/>
                </a:lnTo>
                <a:cubicBezTo>
                  <a:pt x="9304" y="14609"/>
                  <a:pt x="9287" y="14661"/>
                  <a:pt x="9287" y="14678"/>
                </a:cubicBezTo>
                <a:cubicBezTo>
                  <a:pt x="8957" y="14991"/>
                  <a:pt x="8626" y="14991"/>
                  <a:pt x="8313" y="14678"/>
                </a:cubicBezTo>
                <a:lnTo>
                  <a:pt x="4991" y="11304"/>
                </a:lnTo>
                <a:cubicBezTo>
                  <a:pt x="4643" y="11009"/>
                  <a:pt x="4643" y="10696"/>
                  <a:pt x="4957" y="10383"/>
                </a:cubicBezTo>
                <a:cubicBezTo>
                  <a:pt x="5287" y="10070"/>
                  <a:pt x="5600" y="10070"/>
                  <a:pt x="5913" y="10383"/>
                </a:cubicBezTo>
                <a:lnTo>
                  <a:pt x="8783" y="13200"/>
                </a:lnTo>
                <a:lnTo>
                  <a:pt x="15113" y="6835"/>
                </a:lnTo>
                <a:cubicBezTo>
                  <a:pt x="15409" y="6522"/>
                  <a:pt x="15739" y="6539"/>
                  <a:pt x="16052" y="6852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274593" y="4497939"/>
            <a:ext cx="1572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bril Fatface" charset="0"/>
                <a:ea typeface="Abril Fatface" charset="0"/>
                <a:cs typeface="Abril Fatface" charset="0"/>
              </a:rPr>
              <a:t>Motivación</a:t>
            </a:r>
            <a:r>
              <a:rPr lang="en-US" sz="2000" b="1" dirty="0">
                <a:latin typeface="Abril Fatface" charset="0"/>
                <a:ea typeface="Abril Fatface" charset="0"/>
                <a:cs typeface="Abril Fatface" charset="0"/>
              </a:rPr>
              <a:t>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76012" y="4822175"/>
            <a:ext cx="3795916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Fuerza interna que impulsa a las personas a actuar hacia el logro de un objetivo.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D127334-BF1C-C4B7-CE1E-BAE72E465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0322" y="5912178"/>
            <a:ext cx="1200329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63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17" grpId="0"/>
      <p:bldP spid="18" grpId="0"/>
      <p:bldP spid="19" grpId="0" animBg="1"/>
      <p:bldP spid="20" grpId="0" animBg="1"/>
      <p:bldP spid="21" grpId="0"/>
      <p:bldP spid="22" grpId="0"/>
      <p:bldP spid="23" grpId="0" animBg="1"/>
      <p:bldP spid="24" grpId="0" animBg="1"/>
      <p:bldP spid="25" grpId="0"/>
      <p:bldP spid="26" grpId="0"/>
      <p:bldP spid="27" grpId="0" animBg="1"/>
      <p:bldP spid="28" grpId="0" animBg="1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824" y="630471"/>
            <a:ext cx="10363928" cy="96166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Deficiones</a:t>
            </a:r>
            <a:r>
              <a:rPr lang="en-US" dirty="0">
                <a:latin typeface="Abril Fatface" charset="0"/>
                <a:ea typeface="Abril Fatface" charset="0"/>
                <a:cs typeface="Abril Fatface" charset="0"/>
              </a:rPr>
              <a:t> claves del </a:t>
            </a:r>
            <a:r>
              <a:rPr lang="en-US" dirty="0" err="1">
                <a:latin typeface="Abril Fatface" charset="0"/>
                <a:ea typeface="Abril Fatface" charset="0"/>
                <a:cs typeface="Abril Fatface" charset="0"/>
              </a:rPr>
              <a:t>liderazgo</a:t>
            </a:r>
            <a:endParaRPr lang="en-US" dirty="0">
              <a:latin typeface="Abril Fatface" charset="0"/>
              <a:ea typeface="Abril Fatface" charset="0"/>
              <a:cs typeface="Abril Fatface" charset="0"/>
            </a:endParaRPr>
          </a:p>
        </p:txBody>
      </p:sp>
      <p:sp>
        <p:nvSpPr>
          <p:cNvPr id="11" name="Shape 644"/>
          <p:cNvSpPr/>
          <p:nvPr/>
        </p:nvSpPr>
        <p:spPr>
          <a:xfrm>
            <a:off x="6178492" y="1746863"/>
            <a:ext cx="737722" cy="694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2" h="21600" extrusionOk="0">
                <a:moveTo>
                  <a:pt x="21559" y="2839"/>
                </a:moveTo>
                <a:cubicBezTo>
                  <a:pt x="21576" y="3155"/>
                  <a:pt x="21541" y="3711"/>
                  <a:pt x="21402" y="4454"/>
                </a:cubicBezTo>
                <a:cubicBezTo>
                  <a:pt x="21280" y="5196"/>
                  <a:pt x="21019" y="5827"/>
                  <a:pt x="20618" y="6346"/>
                </a:cubicBezTo>
                <a:cubicBezTo>
                  <a:pt x="19834" y="7367"/>
                  <a:pt x="18650" y="7887"/>
                  <a:pt x="17082" y="7924"/>
                </a:cubicBezTo>
                <a:cubicBezTo>
                  <a:pt x="16629" y="9297"/>
                  <a:pt x="15897" y="10447"/>
                  <a:pt x="14887" y="11357"/>
                </a:cubicBezTo>
                <a:cubicBezTo>
                  <a:pt x="13859" y="12285"/>
                  <a:pt x="12710" y="12804"/>
                  <a:pt x="11421" y="12953"/>
                </a:cubicBezTo>
                <a:lnTo>
                  <a:pt x="11421" y="17963"/>
                </a:lnTo>
                <a:lnTo>
                  <a:pt x="13493" y="17963"/>
                </a:lnTo>
                <a:cubicBezTo>
                  <a:pt x="13685" y="17963"/>
                  <a:pt x="13842" y="18037"/>
                  <a:pt x="13964" y="18186"/>
                </a:cubicBezTo>
                <a:cubicBezTo>
                  <a:pt x="14103" y="18334"/>
                  <a:pt x="14155" y="18501"/>
                  <a:pt x="14155" y="18705"/>
                </a:cubicBezTo>
                <a:cubicBezTo>
                  <a:pt x="14155" y="18891"/>
                  <a:pt x="14086" y="19058"/>
                  <a:pt x="13964" y="19188"/>
                </a:cubicBezTo>
                <a:cubicBezTo>
                  <a:pt x="13824" y="19318"/>
                  <a:pt x="13685" y="19392"/>
                  <a:pt x="13493" y="19392"/>
                </a:cubicBezTo>
                <a:lnTo>
                  <a:pt x="8041" y="19392"/>
                </a:lnTo>
                <a:cubicBezTo>
                  <a:pt x="7832" y="19392"/>
                  <a:pt x="7675" y="19318"/>
                  <a:pt x="7553" y="19188"/>
                </a:cubicBezTo>
                <a:cubicBezTo>
                  <a:pt x="7431" y="19058"/>
                  <a:pt x="7362" y="18891"/>
                  <a:pt x="7362" y="18705"/>
                </a:cubicBezTo>
                <a:cubicBezTo>
                  <a:pt x="7362" y="18501"/>
                  <a:pt x="7431" y="18334"/>
                  <a:pt x="7553" y="18186"/>
                </a:cubicBezTo>
                <a:cubicBezTo>
                  <a:pt x="7675" y="18037"/>
                  <a:pt x="7832" y="17963"/>
                  <a:pt x="8041" y="17963"/>
                </a:cubicBezTo>
                <a:lnTo>
                  <a:pt x="10062" y="17963"/>
                </a:lnTo>
                <a:lnTo>
                  <a:pt x="10062" y="12953"/>
                </a:lnTo>
                <a:cubicBezTo>
                  <a:pt x="8773" y="12804"/>
                  <a:pt x="7606" y="12285"/>
                  <a:pt x="6578" y="11357"/>
                </a:cubicBezTo>
                <a:cubicBezTo>
                  <a:pt x="5550" y="10447"/>
                  <a:pt x="4819" y="9297"/>
                  <a:pt x="4401" y="7924"/>
                </a:cubicBezTo>
                <a:cubicBezTo>
                  <a:pt x="2850" y="7849"/>
                  <a:pt x="1701" y="7330"/>
                  <a:pt x="934" y="6346"/>
                </a:cubicBezTo>
                <a:cubicBezTo>
                  <a:pt x="551" y="5827"/>
                  <a:pt x="290" y="5196"/>
                  <a:pt x="150" y="4454"/>
                </a:cubicBezTo>
                <a:cubicBezTo>
                  <a:pt x="28" y="3711"/>
                  <a:pt x="-24" y="3155"/>
                  <a:pt x="11" y="2839"/>
                </a:cubicBezTo>
                <a:cubicBezTo>
                  <a:pt x="28" y="2505"/>
                  <a:pt x="63" y="2227"/>
                  <a:pt x="98" y="2023"/>
                </a:cubicBezTo>
                <a:cubicBezTo>
                  <a:pt x="185" y="1633"/>
                  <a:pt x="411" y="1429"/>
                  <a:pt x="777" y="1429"/>
                </a:cubicBezTo>
                <a:lnTo>
                  <a:pt x="3982" y="1429"/>
                </a:lnTo>
                <a:lnTo>
                  <a:pt x="3982" y="724"/>
                </a:lnTo>
                <a:cubicBezTo>
                  <a:pt x="3982" y="501"/>
                  <a:pt x="4035" y="334"/>
                  <a:pt x="4174" y="204"/>
                </a:cubicBezTo>
                <a:cubicBezTo>
                  <a:pt x="4296" y="56"/>
                  <a:pt x="4453" y="0"/>
                  <a:pt x="4662" y="0"/>
                </a:cubicBezTo>
                <a:lnTo>
                  <a:pt x="16821" y="0"/>
                </a:lnTo>
                <a:cubicBezTo>
                  <a:pt x="16995" y="0"/>
                  <a:pt x="17151" y="56"/>
                  <a:pt x="17291" y="204"/>
                </a:cubicBezTo>
                <a:cubicBezTo>
                  <a:pt x="17430" y="334"/>
                  <a:pt x="17500" y="501"/>
                  <a:pt x="17500" y="724"/>
                </a:cubicBezTo>
                <a:lnTo>
                  <a:pt x="17500" y="1429"/>
                </a:lnTo>
                <a:lnTo>
                  <a:pt x="20792" y="1429"/>
                </a:lnTo>
                <a:cubicBezTo>
                  <a:pt x="21158" y="1429"/>
                  <a:pt x="21384" y="1633"/>
                  <a:pt x="21471" y="2023"/>
                </a:cubicBezTo>
                <a:cubicBezTo>
                  <a:pt x="21506" y="2227"/>
                  <a:pt x="21524" y="2505"/>
                  <a:pt x="21559" y="2839"/>
                </a:cubicBezTo>
                <a:close/>
                <a:moveTo>
                  <a:pt x="4070" y="6439"/>
                </a:moveTo>
                <a:cubicBezTo>
                  <a:pt x="4000" y="6012"/>
                  <a:pt x="3982" y="5641"/>
                  <a:pt x="3982" y="5307"/>
                </a:cubicBezTo>
                <a:lnTo>
                  <a:pt x="3982" y="2876"/>
                </a:lnTo>
                <a:lnTo>
                  <a:pt x="1370" y="2876"/>
                </a:lnTo>
                <a:cubicBezTo>
                  <a:pt x="1335" y="3990"/>
                  <a:pt x="1544" y="4843"/>
                  <a:pt x="1997" y="5437"/>
                </a:cubicBezTo>
                <a:cubicBezTo>
                  <a:pt x="2450" y="6012"/>
                  <a:pt x="3129" y="6346"/>
                  <a:pt x="4070" y="6439"/>
                </a:cubicBezTo>
                <a:close/>
                <a:moveTo>
                  <a:pt x="16141" y="1429"/>
                </a:moveTo>
                <a:lnTo>
                  <a:pt x="5324" y="1429"/>
                </a:lnTo>
                <a:lnTo>
                  <a:pt x="5324" y="5307"/>
                </a:lnTo>
                <a:cubicBezTo>
                  <a:pt x="5324" y="7014"/>
                  <a:pt x="5864" y="8480"/>
                  <a:pt x="6909" y="9724"/>
                </a:cubicBezTo>
                <a:cubicBezTo>
                  <a:pt x="7971" y="10948"/>
                  <a:pt x="9243" y="11561"/>
                  <a:pt x="10741" y="11561"/>
                </a:cubicBezTo>
                <a:cubicBezTo>
                  <a:pt x="12239" y="11561"/>
                  <a:pt x="13511" y="10948"/>
                  <a:pt x="14556" y="9724"/>
                </a:cubicBezTo>
                <a:cubicBezTo>
                  <a:pt x="15619" y="8480"/>
                  <a:pt x="16141" y="7014"/>
                  <a:pt x="16141" y="5307"/>
                </a:cubicBezTo>
                <a:lnTo>
                  <a:pt x="16141" y="1429"/>
                </a:lnTo>
                <a:close/>
                <a:moveTo>
                  <a:pt x="16002" y="20357"/>
                </a:moveTo>
                <a:cubicBezTo>
                  <a:pt x="16124" y="20505"/>
                  <a:pt x="16193" y="20672"/>
                  <a:pt x="16193" y="20876"/>
                </a:cubicBezTo>
                <a:cubicBezTo>
                  <a:pt x="16193" y="21080"/>
                  <a:pt x="16124" y="21266"/>
                  <a:pt x="16002" y="21396"/>
                </a:cubicBezTo>
                <a:cubicBezTo>
                  <a:pt x="15880" y="21526"/>
                  <a:pt x="15706" y="21600"/>
                  <a:pt x="15514" y="21600"/>
                </a:cubicBezTo>
                <a:lnTo>
                  <a:pt x="6003" y="21600"/>
                </a:lnTo>
                <a:cubicBezTo>
                  <a:pt x="5811" y="21600"/>
                  <a:pt x="5637" y="21526"/>
                  <a:pt x="5515" y="21396"/>
                </a:cubicBezTo>
                <a:cubicBezTo>
                  <a:pt x="5376" y="21266"/>
                  <a:pt x="5324" y="21080"/>
                  <a:pt x="5324" y="20876"/>
                </a:cubicBezTo>
                <a:cubicBezTo>
                  <a:pt x="5324" y="20672"/>
                  <a:pt x="5376" y="20487"/>
                  <a:pt x="5515" y="20357"/>
                </a:cubicBezTo>
                <a:cubicBezTo>
                  <a:pt x="5637" y="20208"/>
                  <a:pt x="5811" y="20153"/>
                  <a:pt x="6003" y="20153"/>
                </a:cubicBezTo>
                <a:lnTo>
                  <a:pt x="15514" y="20153"/>
                </a:lnTo>
                <a:cubicBezTo>
                  <a:pt x="15706" y="20153"/>
                  <a:pt x="15880" y="20227"/>
                  <a:pt x="16002" y="20357"/>
                </a:cubicBezTo>
                <a:close/>
                <a:moveTo>
                  <a:pt x="20200" y="2876"/>
                </a:moveTo>
                <a:lnTo>
                  <a:pt x="17500" y="2876"/>
                </a:lnTo>
                <a:lnTo>
                  <a:pt x="17500" y="5307"/>
                </a:lnTo>
                <a:cubicBezTo>
                  <a:pt x="17500" y="5660"/>
                  <a:pt x="17465" y="6049"/>
                  <a:pt x="17413" y="6476"/>
                </a:cubicBezTo>
                <a:cubicBezTo>
                  <a:pt x="18371" y="6384"/>
                  <a:pt x="19085" y="6049"/>
                  <a:pt x="19573" y="5437"/>
                </a:cubicBezTo>
                <a:cubicBezTo>
                  <a:pt x="20026" y="4843"/>
                  <a:pt x="20235" y="3990"/>
                  <a:pt x="20200" y="2876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8" name="Parallelogram 57"/>
          <p:cNvSpPr/>
          <p:nvPr/>
        </p:nvSpPr>
        <p:spPr>
          <a:xfrm>
            <a:off x="10025268" y="-18034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001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Parallelogram 58"/>
          <p:cNvSpPr/>
          <p:nvPr/>
        </p:nvSpPr>
        <p:spPr>
          <a:xfrm>
            <a:off x="10871928" y="-18034"/>
            <a:ext cx="1277643" cy="1946080"/>
          </a:xfrm>
          <a:prstGeom prst="parallelogram">
            <a:avLst>
              <a:gd name="adj" fmla="val 43349"/>
            </a:avLst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36581" y="2449283"/>
            <a:ext cx="1130647" cy="1130647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hape 766"/>
          <p:cNvSpPr/>
          <p:nvPr/>
        </p:nvSpPr>
        <p:spPr>
          <a:xfrm>
            <a:off x="1006123" y="2791983"/>
            <a:ext cx="424148" cy="424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3791"/>
                  <a:pt x="20557" y="16330"/>
                  <a:pt x="18435" y="18435"/>
                </a:cubicBezTo>
                <a:cubicBezTo>
                  <a:pt x="16330" y="20539"/>
                  <a:pt x="13791" y="21600"/>
                  <a:pt x="10800" y="21600"/>
                </a:cubicBezTo>
                <a:cubicBezTo>
                  <a:pt x="7826" y="21600"/>
                  <a:pt x="5287" y="20539"/>
                  <a:pt x="3165" y="18435"/>
                </a:cubicBezTo>
                <a:cubicBezTo>
                  <a:pt x="1061" y="16330"/>
                  <a:pt x="0" y="13791"/>
                  <a:pt x="0" y="10800"/>
                </a:cubicBezTo>
                <a:cubicBezTo>
                  <a:pt x="0" y="7826"/>
                  <a:pt x="1061" y="5270"/>
                  <a:pt x="3165" y="3165"/>
                </a:cubicBezTo>
                <a:cubicBezTo>
                  <a:pt x="5287" y="1061"/>
                  <a:pt x="7826" y="0"/>
                  <a:pt x="10800" y="0"/>
                </a:cubicBezTo>
                <a:cubicBezTo>
                  <a:pt x="13791" y="0"/>
                  <a:pt x="16330" y="1061"/>
                  <a:pt x="18435" y="3165"/>
                </a:cubicBezTo>
                <a:cubicBezTo>
                  <a:pt x="20557" y="5270"/>
                  <a:pt x="21600" y="7826"/>
                  <a:pt x="21600" y="10800"/>
                </a:cubicBezTo>
                <a:close/>
                <a:moveTo>
                  <a:pt x="20261" y="10800"/>
                </a:moveTo>
                <a:cubicBezTo>
                  <a:pt x="20261" y="8191"/>
                  <a:pt x="19339" y="5965"/>
                  <a:pt x="17496" y="4122"/>
                </a:cubicBezTo>
                <a:cubicBezTo>
                  <a:pt x="15652" y="2278"/>
                  <a:pt x="13426" y="1357"/>
                  <a:pt x="10800" y="1357"/>
                </a:cubicBezTo>
                <a:cubicBezTo>
                  <a:pt x="8191" y="1357"/>
                  <a:pt x="5965" y="2278"/>
                  <a:pt x="4122" y="4122"/>
                </a:cubicBezTo>
                <a:cubicBezTo>
                  <a:pt x="2278" y="5965"/>
                  <a:pt x="1357" y="8174"/>
                  <a:pt x="1357" y="10800"/>
                </a:cubicBezTo>
                <a:cubicBezTo>
                  <a:pt x="1357" y="13409"/>
                  <a:pt x="2278" y="15652"/>
                  <a:pt x="4122" y="17513"/>
                </a:cubicBezTo>
                <a:cubicBezTo>
                  <a:pt x="5965" y="19374"/>
                  <a:pt x="8191" y="20296"/>
                  <a:pt x="10800" y="20296"/>
                </a:cubicBezTo>
                <a:cubicBezTo>
                  <a:pt x="13426" y="20296"/>
                  <a:pt x="15652" y="19374"/>
                  <a:pt x="17496" y="17513"/>
                </a:cubicBezTo>
                <a:cubicBezTo>
                  <a:pt x="19339" y="15652"/>
                  <a:pt x="20261" y="13426"/>
                  <a:pt x="20261" y="10800"/>
                </a:cubicBezTo>
                <a:close/>
                <a:moveTo>
                  <a:pt x="16052" y="6852"/>
                </a:moveTo>
                <a:cubicBezTo>
                  <a:pt x="16383" y="7183"/>
                  <a:pt x="16383" y="7496"/>
                  <a:pt x="16070" y="7809"/>
                </a:cubicBezTo>
                <a:lnTo>
                  <a:pt x="9322" y="14557"/>
                </a:lnTo>
                <a:cubicBezTo>
                  <a:pt x="9304" y="14609"/>
                  <a:pt x="9287" y="14661"/>
                  <a:pt x="9287" y="14678"/>
                </a:cubicBezTo>
                <a:cubicBezTo>
                  <a:pt x="8957" y="14991"/>
                  <a:pt x="8626" y="14991"/>
                  <a:pt x="8313" y="14678"/>
                </a:cubicBezTo>
                <a:lnTo>
                  <a:pt x="4991" y="11304"/>
                </a:lnTo>
                <a:cubicBezTo>
                  <a:pt x="4643" y="11009"/>
                  <a:pt x="4643" y="10696"/>
                  <a:pt x="4957" y="10383"/>
                </a:cubicBezTo>
                <a:cubicBezTo>
                  <a:pt x="5287" y="10070"/>
                  <a:pt x="5600" y="10070"/>
                  <a:pt x="5913" y="10383"/>
                </a:cubicBezTo>
                <a:lnTo>
                  <a:pt x="8783" y="13200"/>
                </a:lnTo>
                <a:lnTo>
                  <a:pt x="15113" y="6835"/>
                </a:lnTo>
                <a:cubicBezTo>
                  <a:pt x="15409" y="6522"/>
                  <a:pt x="15739" y="6539"/>
                  <a:pt x="16052" y="6852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136770" y="2449283"/>
            <a:ext cx="12570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bril Fatface" charset="0"/>
                <a:ea typeface="Abril Fatface" charset="0"/>
                <a:cs typeface="Abril Fatface" charset="0"/>
              </a:rPr>
              <a:t>Empatía</a:t>
            </a:r>
            <a:r>
              <a:rPr lang="en-US" sz="2000" b="1" dirty="0">
                <a:latin typeface="Abril Fatface" charset="0"/>
                <a:ea typeface="Abril Fatface" charset="0"/>
                <a:cs typeface="Abril Fatface" charset="0"/>
              </a:rPr>
              <a:t>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25607" y="2781562"/>
            <a:ext cx="3279254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Capacidad de entender y compartir los sentimientos de los demás.</a:t>
            </a:r>
          </a:p>
        </p:txBody>
      </p:sp>
      <p:sp>
        <p:nvSpPr>
          <p:cNvPr id="20" name="Shape 766"/>
          <p:cNvSpPr/>
          <p:nvPr/>
        </p:nvSpPr>
        <p:spPr>
          <a:xfrm>
            <a:off x="994960" y="4840639"/>
            <a:ext cx="424148" cy="424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3791"/>
                  <a:pt x="20557" y="16330"/>
                  <a:pt x="18435" y="18435"/>
                </a:cubicBezTo>
                <a:cubicBezTo>
                  <a:pt x="16330" y="20539"/>
                  <a:pt x="13791" y="21600"/>
                  <a:pt x="10800" y="21600"/>
                </a:cubicBezTo>
                <a:cubicBezTo>
                  <a:pt x="7826" y="21600"/>
                  <a:pt x="5287" y="20539"/>
                  <a:pt x="3165" y="18435"/>
                </a:cubicBezTo>
                <a:cubicBezTo>
                  <a:pt x="1061" y="16330"/>
                  <a:pt x="0" y="13791"/>
                  <a:pt x="0" y="10800"/>
                </a:cubicBezTo>
                <a:cubicBezTo>
                  <a:pt x="0" y="7826"/>
                  <a:pt x="1061" y="5270"/>
                  <a:pt x="3165" y="3165"/>
                </a:cubicBezTo>
                <a:cubicBezTo>
                  <a:pt x="5287" y="1061"/>
                  <a:pt x="7826" y="0"/>
                  <a:pt x="10800" y="0"/>
                </a:cubicBezTo>
                <a:cubicBezTo>
                  <a:pt x="13791" y="0"/>
                  <a:pt x="16330" y="1061"/>
                  <a:pt x="18435" y="3165"/>
                </a:cubicBezTo>
                <a:cubicBezTo>
                  <a:pt x="20557" y="5270"/>
                  <a:pt x="21600" y="7826"/>
                  <a:pt x="21600" y="10800"/>
                </a:cubicBezTo>
                <a:close/>
                <a:moveTo>
                  <a:pt x="20261" y="10800"/>
                </a:moveTo>
                <a:cubicBezTo>
                  <a:pt x="20261" y="8191"/>
                  <a:pt x="19339" y="5965"/>
                  <a:pt x="17496" y="4122"/>
                </a:cubicBezTo>
                <a:cubicBezTo>
                  <a:pt x="15652" y="2278"/>
                  <a:pt x="13426" y="1357"/>
                  <a:pt x="10800" y="1357"/>
                </a:cubicBezTo>
                <a:cubicBezTo>
                  <a:pt x="8191" y="1357"/>
                  <a:pt x="5965" y="2278"/>
                  <a:pt x="4122" y="4122"/>
                </a:cubicBezTo>
                <a:cubicBezTo>
                  <a:pt x="2278" y="5965"/>
                  <a:pt x="1357" y="8174"/>
                  <a:pt x="1357" y="10800"/>
                </a:cubicBezTo>
                <a:cubicBezTo>
                  <a:pt x="1357" y="13409"/>
                  <a:pt x="2278" y="15652"/>
                  <a:pt x="4122" y="17513"/>
                </a:cubicBezTo>
                <a:cubicBezTo>
                  <a:pt x="5965" y="19374"/>
                  <a:pt x="8191" y="20296"/>
                  <a:pt x="10800" y="20296"/>
                </a:cubicBezTo>
                <a:cubicBezTo>
                  <a:pt x="13426" y="20296"/>
                  <a:pt x="15652" y="19374"/>
                  <a:pt x="17496" y="17513"/>
                </a:cubicBezTo>
                <a:cubicBezTo>
                  <a:pt x="19339" y="15652"/>
                  <a:pt x="20261" y="13426"/>
                  <a:pt x="20261" y="10800"/>
                </a:cubicBezTo>
                <a:close/>
                <a:moveTo>
                  <a:pt x="16052" y="6852"/>
                </a:moveTo>
                <a:cubicBezTo>
                  <a:pt x="16383" y="7183"/>
                  <a:pt x="16383" y="7496"/>
                  <a:pt x="16070" y="7809"/>
                </a:cubicBezTo>
                <a:lnTo>
                  <a:pt x="9322" y="14557"/>
                </a:lnTo>
                <a:cubicBezTo>
                  <a:pt x="9304" y="14609"/>
                  <a:pt x="9287" y="14661"/>
                  <a:pt x="9287" y="14678"/>
                </a:cubicBezTo>
                <a:cubicBezTo>
                  <a:pt x="8957" y="14991"/>
                  <a:pt x="8626" y="14991"/>
                  <a:pt x="8313" y="14678"/>
                </a:cubicBezTo>
                <a:lnTo>
                  <a:pt x="4991" y="11304"/>
                </a:lnTo>
                <a:cubicBezTo>
                  <a:pt x="4643" y="11009"/>
                  <a:pt x="4643" y="10696"/>
                  <a:pt x="4957" y="10383"/>
                </a:cubicBezTo>
                <a:cubicBezTo>
                  <a:pt x="5287" y="10070"/>
                  <a:pt x="5600" y="10070"/>
                  <a:pt x="5913" y="10383"/>
                </a:cubicBezTo>
                <a:lnTo>
                  <a:pt x="8783" y="13200"/>
                </a:lnTo>
                <a:lnTo>
                  <a:pt x="15113" y="6835"/>
                </a:lnTo>
                <a:cubicBezTo>
                  <a:pt x="15409" y="6522"/>
                  <a:pt x="15739" y="6539"/>
                  <a:pt x="16052" y="6852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" name="Oval 22"/>
          <p:cNvSpPr/>
          <p:nvPr/>
        </p:nvSpPr>
        <p:spPr>
          <a:xfrm>
            <a:off x="5785567" y="2449283"/>
            <a:ext cx="1130647" cy="1130647"/>
          </a:xfrm>
          <a:prstGeom prst="ellipse">
            <a:avLst/>
          </a:prstGeom>
          <a:solidFill>
            <a:srgbClr val="FF92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hape 766"/>
          <p:cNvSpPr/>
          <p:nvPr/>
        </p:nvSpPr>
        <p:spPr>
          <a:xfrm>
            <a:off x="6155109" y="2791983"/>
            <a:ext cx="424148" cy="424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3791"/>
                  <a:pt x="20557" y="16330"/>
                  <a:pt x="18435" y="18435"/>
                </a:cubicBezTo>
                <a:cubicBezTo>
                  <a:pt x="16330" y="20539"/>
                  <a:pt x="13791" y="21600"/>
                  <a:pt x="10800" y="21600"/>
                </a:cubicBezTo>
                <a:cubicBezTo>
                  <a:pt x="7826" y="21600"/>
                  <a:pt x="5287" y="20539"/>
                  <a:pt x="3165" y="18435"/>
                </a:cubicBezTo>
                <a:cubicBezTo>
                  <a:pt x="1061" y="16330"/>
                  <a:pt x="0" y="13791"/>
                  <a:pt x="0" y="10800"/>
                </a:cubicBezTo>
                <a:cubicBezTo>
                  <a:pt x="0" y="7826"/>
                  <a:pt x="1061" y="5270"/>
                  <a:pt x="3165" y="3165"/>
                </a:cubicBezTo>
                <a:cubicBezTo>
                  <a:pt x="5287" y="1061"/>
                  <a:pt x="7826" y="0"/>
                  <a:pt x="10800" y="0"/>
                </a:cubicBezTo>
                <a:cubicBezTo>
                  <a:pt x="13791" y="0"/>
                  <a:pt x="16330" y="1061"/>
                  <a:pt x="18435" y="3165"/>
                </a:cubicBezTo>
                <a:cubicBezTo>
                  <a:pt x="20557" y="5270"/>
                  <a:pt x="21600" y="7826"/>
                  <a:pt x="21600" y="10800"/>
                </a:cubicBezTo>
                <a:close/>
                <a:moveTo>
                  <a:pt x="20261" y="10800"/>
                </a:moveTo>
                <a:cubicBezTo>
                  <a:pt x="20261" y="8191"/>
                  <a:pt x="19339" y="5965"/>
                  <a:pt x="17496" y="4122"/>
                </a:cubicBezTo>
                <a:cubicBezTo>
                  <a:pt x="15652" y="2278"/>
                  <a:pt x="13426" y="1357"/>
                  <a:pt x="10800" y="1357"/>
                </a:cubicBezTo>
                <a:cubicBezTo>
                  <a:pt x="8191" y="1357"/>
                  <a:pt x="5965" y="2278"/>
                  <a:pt x="4122" y="4122"/>
                </a:cubicBezTo>
                <a:cubicBezTo>
                  <a:pt x="2278" y="5965"/>
                  <a:pt x="1357" y="8174"/>
                  <a:pt x="1357" y="10800"/>
                </a:cubicBezTo>
                <a:cubicBezTo>
                  <a:pt x="1357" y="13409"/>
                  <a:pt x="2278" y="15652"/>
                  <a:pt x="4122" y="17513"/>
                </a:cubicBezTo>
                <a:cubicBezTo>
                  <a:pt x="5965" y="19374"/>
                  <a:pt x="8191" y="20296"/>
                  <a:pt x="10800" y="20296"/>
                </a:cubicBezTo>
                <a:cubicBezTo>
                  <a:pt x="13426" y="20296"/>
                  <a:pt x="15652" y="19374"/>
                  <a:pt x="17496" y="17513"/>
                </a:cubicBezTo>
                <a:cubicBezTo>
                  <a:pt x="19339" y="15652"/>
                  <a:pt x="20261" y="13426"/>
                  <a:pt x="20261" y="10800"/>
                </a:cubicBezTo>
                <a:close/>
                <a:moveTo>
                  <a:pt x="16052" y="6852"/>
                </a:moveTo>
                <a:cubicBezTo>
                  <a:pt x="16383" y="7183"/>
                  <a:pt x="16383" y="7496"/>
                  <a:pt x="16070" y="7809"/>
                </a:cubicBezTo>
                <a:lnTo>
                  <a:pt x="9322" y="14557"/>
                </a:lnTo>
                <a:cubicBezTo>
                  <a:pt x="9304" y="14609"/>
                  <a:pt x="9287" y="14661"/>
                  <a:pt x="9287" y="14678"/>
                </a:cubicBezTo>
                <a:cubicBezTo>
                  <a:pt x="8957" y="14991"/>
                  <a:pt x="8626" y="14991"/>
                  <a:pt x="8313" y="14678"/>
                </a:cubicBezTo>
                <a:lnTo>
                  <a:pt x="4991" y="11304"/>
                </a:lnTo>
                <a:cubicBezTo>
                  <a:pt x="4643" y="11009"/>
                  <a:pt x="4643" y="10696"/>
                  <a:pt x="4957" y="10383"/>
                </a:cubicBezTo>
                <a:cubicBezTo>
                  <a:pt x="5287" y="10070"/>
                  <a:pt x="5600" y="10070"/>
                  <a:pt x="5913" y="10383"/>
                </a:cubicBezTo>
                <a:lnTo>
                  <a:pt x="8783" y="13200"/>
                </a:lnTo>
                <a:lnTo>
                  <a:pt x="15113" y="6835"/>
                </a:lnTo>
                <a:cubicBezTo>
                  <a:pt x="15409" y="6522"/>
                  <a:pt x="15739" y="6539"/>
                  <a:pt x="16052" y="6852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285756" y="2449283"/>
            <a:ext cx="15231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bril Fatface" charset="0"/>
                <a:ea typeface="Abril Fatface" charset="0"/>
                <a:cs typeface="Abril Fatface" charset="0"/>
              </a:rPr>
              <a:t>Integridad</a:t>
            </a:r>
            <a:r>
              <a:rPr lang="en-US" sz="2000" b="1" dirty="0">
                <a:latin typeface="Abril Fatface" charset="0"/>
                <a:ea typeface="Abril Fatface" charset="0"/>
                <a:cs typeface="Abril Fatface" charset="0"/>
              </a:rPr>
              <a:t>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19221" y="2813895"/>
            <a:ext cx="3795916" cy="615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Cualidad de ser honesto y tener principios morales sólidos.</a:t>
            </a:r>
          </a:p>
        </p:txBody>
      </p:sp>
      <p:sp>
        <p:nvSpPr>
          <p:cNvPr id="28" name="Shape 766"/>
          <p:cNvSpPr/>
          <p:nvPr/>
        </p:nvSpPr>
        <p:spPr>
          <a:xfrm>
            <a:off x="6143946" y="4840639"/>
            <a:ext cx="424148" cy="424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3791"/>
                  <a:pt x="20557" y="16330"/>
                  <a:pt x="18435" y="18435"/>
                </a:cubicBezTo>
                <a:cubicBezTo>
                  <a:pt x="16330" y="20539"/>
                  <a:pt x="13791" y="21600"/>
                  <a:pt x="10800" y="21600"/>
                </a:cubicBezTo>
                <a:cubicBezTo>
                  <a:pt x="7826" y="21600"/>
                  <a:pt x="5287" y="20539"/>
                  <a:pt x="3165" y="18435"/>
                </a:cubicBezTo>
                <a:cubicBezTo>
                  <a:pt x="1061" y="16330"/>
                  <a:pt x="0" y="13791"/>
                  <a:pt x="0" y="10800"/>
                </a:cubicBezTo>
                <a:cubicBezTo>
                  <a:pt x="0" y="7826"/>
                  <a:pt x="1061" y="5270"/>
                  <a:pt x="3165" y="3165"/>
                </a:cubicBezTo>
                <a:cubicBezTo>
                  <a:pt x="5287" y="1061"/>
                  <a:pt x="7826" y="0"/>
                  <a:pt x="10800" y="0"/>
                </a:cubicBezTo>
                <a:cubicBezTo>
                  <a:pt x="13791" y="0"/>
                  <a:pt x="16330" y="1061"/>
                  <a:pt x="18435" y="3165"/>
                </a:cubicBezTo>
                <a:cubicBezTo>
                  <a:pt x="20557" y="5270"/>
                  <a:pt x="21600" y="7826"/>
                  <a:pt x="21600" y="10800"/>
                </a:cubicBezTo>
                <a:close/>
                <a:moveTo>
                  <a:pt x="20261" y="10800"/>
                </a:moveTo>
                <a:cubicBezTo>
                  <a:pt x="20261" y="8191"/>
                  <a:pt x="19339" y="5965"/>
                  <a:pt x="17496" y="4122"/>
                </a:cubicBezTo>
                <a:cubicBezTo>
                  <a:pt x="15652" y="2278"/>
                  <a:pt x="13426" y="1357"/>
                  <a:pt x="10800" y="1357"/>
                </a:cubicBezTo>
                <a:cubicBezTo>
                  <a:pt x="8191" y="1357"/>
                  <a:pt x="5965" y="2278"/>
                  <a:pt x="4122" y="4122"/>
                </a:cubicBezTo>
                <a:cubicBezTo>
                  <a:pt x="2278" y="5965"/>
                  <a:pt x="1357" y="8174"/>
                  <a:pt x="1357" y="10800"/>
                </a:cubicBezTo>
                <a:cubicBezTo>
                  <a:pt x="1357" y="13409"/>
                  <a:pt x="2278" y="15652"/>
                  <a:pt x="4122" y="17513"/>
                </a:cubicBezTo>
                <a:cubicBezTo>
                  <a:pt x="5965" y="19374"/>
                  <a:pt x="8191" y="20296"/>
                  <a:pt x="10800" y="20296"/>
                </a:cubicBezTo>
                <a:cubicBezTo>
                  <a:pt x="13426" y="20296"/>
                  <a:pt x="15652" y="19374"/>
                  <a:pt x="17496" y="17513"/>
                </a:cubicBezTo>
                <a:cubicBezTo>
                  <a:pt x="19339" y="15652"/>
                  <a:pt x="20261" y="13426"/>
                  <a:pt x="20261" y="10800"/>
                </a:cubicBezTo>
                <a:close/>
                <a:moveTo>
                  <a:pt x="16052" y="6852"/>
                </a:moveTo>
                <a:cubicBezTo>
                  <a:pt x="16383" y="7183"/>
                  <a:pt x="16383" y="7496"/>
                  <a:pt x="16070" y="7809"/>
                </a:cubicBezTo>
                <a:lnTo>
                  <a:pt x="9322" y="14557"/>
                </a:lnTo>
                <a:cubicBezTo>
                  <a:pt x="9304" y="14609"/>
                  <a:pt x="9287" y="14661"/>
                  <a:pt x="9287" y="14678"/>
                </a:cubicBezTo>
                <a:cubicBezTo>
                  <a:pt x="8957" y="14991"/>
                  <a:pt x="8626" y="14991"/>
                  <a:pt x="8313" y="14678"/>
                </a:cubicBezTo>
                <a:lnTo>
                  <a:pt x="4991" y="11304"/>
                </a:lnTo>
                <a:cubicBezTo>
                  <a:pt x="4643" y="11009"/>
                  <a:pt x="4643" y="10696"/>
                  <a:pt x="4957" y="10383"/>
                </a:cubicBezTo>
                <a:cubicBezTo>
                  <a:pt x="5287" y="10070"/>
                  <a:pt x="5600" y="10070"/>
                  <a:pt x="5913" y="10383"/>
                </a:cubicBezTo>
                <a:lnTo>
                  <a:pt x="8783" y="13200"/>
                </a:lnTo>
                <a:lnTo>
                  <a:pt x="15113" y="6835"/>
                </a:lnTo>
                <a:cubicBezTo>
                  <a:pt x="15409" y="6522"/>
                  <a:pt x="15739" y="6539"/>
                  <a:pt x="16052" y="6852"/>
                </a:cubicBezTo>
                <a:close/>
              </a:path>
            </a:pathLst>
          </a:custGeom>
          <a:solidFill>
            <a:schemeClr val="bg1"/>
          </a:solidFill>
          <a:ln w="3175">
            <a:miter lim="400000"/>
          </a:ln>
        </p:spPr>
        <p:txBody>
          <a:bodyPr lIns="45719" rIns="45719" anchor="ctr"/>
          <a:lstStyle/>
          <a:p>
            <a:pPr algn="l" defTabSz="457200">
              <a:lnSpc>
                <a:spcPct val="93000"/>
              </a:lnSpc>
              <a:defRPr sz="24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D127334-BF1C-C4B7-CE1E-BAE72E465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0322" y="5912178"/>
            <a:ext cx="1200329" cy="83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6350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 animBg="1"/>
      <p:bldP spid="17" grpId="0"/>
      <p:bldP spid="18" grpId="0"/>
      <p:bldP spid="20" grpId="0" animBg="1"/>
      <p:bldP spid="23" grpId="0" animBg="1"/>
      <p:bldP spid="24" grpId="0" animBg="1"/>
      <p:bldP spid="25" grpId="0"/>
      <p:bldP spid="26" grpId="0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1358</Words>
  <Application>Microsoft Office PowerPoint</Application>
  <PresentationFormat>Panorámica</PresentationFormat>
  <Paragraphs>139</Paragraphs>
  <Slides>18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Abril Fatface</vt:lpstr>
      <vt:lpstr>Aptos</vt:lpstr>
      <vt:lpstr>Arial</vt:lpstr>
      <vt:lpstr>Calibri</vt:lpstr>
      <vt:lpstr>Calibri Light</vt:lpstr>
      <vt:lpstr>Montserrat</vt:lpstr>
      <vt:lpstr>Wingdings</vt:lpstr>
      <vt:lpstr>Office Theme</vt:lpstr>
      <vt:lpstr>LEEM PRO STAFFING</vt:lpstr>
      <vt:lpstr>Ventajas de esta capacitacion</vt:lpstr>
      <vt:lpstr>Ventajas de esta capacitacion</vt:lpstr>
      <vt:lpstr>Ventajas de esta capacitacion</vt:lpstr>
      <vt:lpstr>Ventajas de esta capacitacion</vt:lpstr>
      <vt:lpstr>Introducción.</vt:lpstr>
      <vt:lpstr>Presentación de PowerPoint</vt:lpstr>
      <vt:lpstr>Deficiones claves del liderazgo</vt:lpstr>
      <vt:lpstr>Deficiones claves del liderazgo</vt:lpstr>
      <vt:lpstr>CARACTERISTICAS DE UN BUEN  LIDER:</vt:lpstr>
      <vt:lpstr>Presentación de PowerPoint</vt:lpstr>
      <vt:lpstr>Presentación de PowerPoint</vt:lpstr>
      <vt:lpstr>Presentación de PowerPoint</vt:lpstr>
      <vt:lpstr>QUE HACE UN BUEN LIDER?</vt:lpstr>
      <vt:lpstr>QUE NO DEBE HACER UN BUEN LIDER EN UN SUPERMERCADO?</vt:lpstr>
      <vt:lpstr>Evaluacion del  tipo de liderazgo</vt:lpstr>
      <vt:lpstr>Conclusion y Proximos Pasos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Kalium.</dc:title>
  <dc:creator>Mejakita Dev</dc:creator>
  <cp:lastModifiedBy>marcela primo</cp:lastModifiedBy>
  <cp:revision>64</cp:revision>
  <cp:lastPrinted>2018-05-14T08:23:45Z</cp:lastPrinted>
  <dcterms:created xsi:type="dcterms:W3CDTF">2018-05-13T00:15:53Z</dcterms:created>
  <dcterms:modified xsi:type="dcterms:W3CDTF">2024-09-05T20:18:28Z</dcterms:modified>
</cp:coreProperties>
</file>